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diagrams/data1.xml" ContentType="application/vnd.openxmlformats-officedocument.drawingml.diagramData+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heme/theme3.xml" ContentType="application/vnd.openxmlformats-officedocument.theme+xml"/>
  <Override PartName="/ppt/diagrams/colors1.xml" ContentType="application/vnd.openxmlformats-officedocument.drawingml.diagramColors+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81" r:id="rId2"/>
  </p:sldMasterIdLst>
  <p:notesMasterIdLst>
    <p:notesMasterId r:id="rId27"/>
  </p:notesMasterIdLst>
  <p:handoutMasterIdLst>
    <p:handoutMasterId r:id="rId28"/>
  </p:handoutMasterIdLst>
  <p:sldIdLst>
    <p:sldId id="288" r:id="rId3"/>
    <p:sldId id="291" r:id="rId4"/>
    <p:sldId id="289" r:id="rId5"/>
    <p:sldId id="312" r:id="rId6"/>
    <p:sldId id="313" r:id="rId7"/>
    <p:sldId id="314" r:id="rId8"/>
    <p:sldId id="300" r:id="rId9"/>
    <p:sldId id="284" r:id="rId10"/>
    <p:sldId id="301" r:id="rId11"/>
    <p:sldId id="302" r:id="rId12"/>
    <p:sldId id="292" r:id="rId13"/>
    <p:sldId id="306" r:id="rId14"/>
    <p:sldId id="285" r:id="rId15"/>
    <p:sldId id="293" r:id="rId16"/>
    <p:sldId id="305" r:id="rId17"/>
    <p:sldId id="296" r:id="rId18"/>
    <p:sldId id="308" r:id="rId19"/>
    <p:sldId id="309" r:id="rId20"/>
    <p:sldId id="310" r:id="rId21"/>
    <p:sldId id="294" r:id="rId22"/>
    <p:sldId id="316" r:id="rId23"/>
    <p:sldId id="318" r:id="rId24"/>
    <p:sldId id="287" r:id="rId25"/>
    <p:sldId id="279" r:id="rId2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guide id="4" orient="horz" pos="1146">
          <p15:clr>
            <a:srgbClr val="A4A3A4"/>
          </p15:clr>
        </p15:guide>
        <p15:guide id="5"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47B"/>
    <a:srgbClr val="000000"/>
    <a:srgbClr val="FFFF00"/>
    <a:srgbClr val="FFCC00"/>
    <a:srgbClr val="00A6DA"/>
    <a:srgbClr val="A4A499"/>
    <a:srgbClr val="8D8BA5"/>
    <a:srgbClr val="E6E6E6"/>
    <a:srgbClr val="0084DA"/>
    <a:srgbClr val="0062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7406" autoAdjust="0"/>
  </p:normalViewPr>
  <p:slideViewPr>
    <p:cSldViewPr snapToGrid="0" snapToObjects="1" showGuides="1">
      <p:cViewPr varScale="1">
        <p:scale>
          <a:sx n="76" d="100"/>
          <a:sy n="76" d="100"/>
        </p:scale>
        <p:origin x="888" y="62"/>
      </p:cViewPr>
      <p:guideLst>
        <p:guide pos="3840"/>
        <p:guide orient="horz" pos="2160"/>
        <p:guide orient="horz" pos="1146"/>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76" d="100"/>
          <a:sy n="76" d="100"/>
        </p:scale>
        <p:origin x="-4050" y="-10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ustomXml" Target="../customXml/item2.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 Id="rId35" Type="http://schemas.openxmlformats.org/officeDocument/2006/relationships/customXml" Target="../customXml/item4.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5F313B-BFBF-46B7-93BC-71A5AEFA9E11}"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A240AD67-6C7A-4DB8-8EE6-A8ACE6DEFAEF}">
      <dgm:prSet phldrT="[Text]"/>
      <dgm:spPr/>
      <dgm:t>
        <a:bodyPr/>
        <a:lstStyle/>
        <a:p>
          <a:r>
            <a:rPr lang="en-IE" b="1" dirty="0"/>
            <a:t>Rainy Sky SA &amp; </a:t>
          </a:r>
          <a:r>
            <a:rPr lang="en-IE" b="1" dirty="0" err="1"/>
            <a:t>Orsd</a:t>
          </a:r>
          <a:r>
            <a:rPr lang="en-IE" b="1" dirty="0"/>
            <a:t> v </a:t>
          </a:r>
          <a:r>
            <a:rPr lang="en-IE" b="1" dirty="0" err="1"/>
            <a:t>Kookmin</a:t>
          </a:r>
          <a:r>
            <a:rPr lang="en-IE" b="1" dirty="0"/>
            <a:t> Bank [2011] </a:t>
          </a:r>
          <a:r>
            <a:rPr lang="en-IE" b="1" dirty="0" err="1"/>
            <a:t>UKSC</a:t>
          </a:r>
          <a:r>
            <a:rPr lang="en-IE" b="1" dirty="0"/>
            <a:t> 50</a:t>
          </a:r>
          <a:endParaRPr lang="en-US" dirty="0"/>
        </a:p>
      </dgm:t>
    </dgm:pt>
    <dgm:pt modelId="{532066AD-97CC-4F88-8B1E-58E99EAF6516}" type="parTrans" cxnId="{B86AE8C7-A770-4D52-9A61-E48BFAC2C4F0}">
      <dgm:prSet/>
      <dgm:spPr/>
      <dgm:t>
        <a:bodyPr/>
        <a:lstStyle/>
        <a:p>
          <a:endParaRPr lang="en-US"/>
        </a:p>
      </dgm:t>
    </dgm:pt>
    <dgm:pt modelId="{C277DAB5-1769-44F8-BEDD-D8398B024740}" type="sibTrans" cxnId="{B86AE8C7-A770-4D52-9A61-E48BFAC2C4F0}">
      <dgm:prSet/>
      <dgm:spPr/>
      <dgm:t>
        <a:bodyPr/>
        <a:lstStyle/>
        <a:p>
          <a:endParaRPr lang="en-US"/>
        </a:p>
      </dgm:t>
    </dgm:pt>
    <dgm:pt modelId="{1943B8BB-1111-4454-83B4-9D1848F20E14}">
      <dgm:prSet phldrT="[Text]" custT="1"/>
      <dgm:spPr/>
      <dgm:t>
        <a:bodyPr/>
        <a:lstStyle/>
        <a:p>
          <a:r>
            <a:rPr lang="en-US" sz="1400" b="1" dirty="0"/>
            <a:t>‘commercial common sense’ approach </a:t>
          </a:r>
        </a:p>
      </dgm:t>
    </dgm:pt>
    <dgm:pt modelId="{E5563FF8-BA58-4144-AC0D-EF129223B5F5}" type="parTrans" cxnId="{6E0C2354-4881-4477-AE2C-E636DE1CD50F}">
      <dgm:prSet/>
      <dgm:spPr/>
      <dgm:t>
        <a:bodyPr/>
        <a:lstStyle/>
        <a:p>
          <a:endParaRPr lang="en-US"/>
        </a:p>
      </dgm:t>
    </dgm:pt>
    <dgm:pt modelId="{7085F990-2AC8-44C2-A78B-2D8CF73B54AF}" type="sibTrans" cxnId="{6E0C2354-4881-4477-AE2C-E636DE1CD50F}">
      <dgm:prSet/>
      <dgm:spPr/>
      <dgm:t>
        <a:bodyPr/>
        <a:lstStyle/>
        <a:p>
          <a:endParaRPr lang="en-US"/>
        </a:p>
      </dgm:t>
    </dgm:pt>
    <dgm:pt modelId="{F4E5AB26-CDE7-48AD-A1D6-509438D56B84}">
      <dgm:prSet phldrT="[Text]"/>
      <dgm:spPr/>
      <dgm:t>
        <a:bodyPr/>
        <a:lstStyle/>
        <a:p>
          <a:r>
            <a:rPr lang="en-IE" b="1" dirty="0"/>
            <a:t>Arnold v Britton &amp; </a:t>
          </a:r>
          <a:r>
            <a:rPr lang="en-IE" b="1" dirty="0" err="1"/>
            <a:t>Ors</a:t>
          </a:r>
          <a:r>
            <a:rPr lang="en-IE" b="1" dirty="0"/>
            <a:t> [2015] </a:t>
          </a:r>
          <a:r>
            <a:rPr lang="en-IE" b="1" dirty="0" err="1"/>
            <a:t>UKSC</a:t>
          </a:r>
          <a:r>
            <a:rPr lang="en-IE" b="1" dirty="0"/>
            <a:t> 36</a:t>
          </a:r>
          <a:endParaRPr lang="en-US" dirty="0"/>
        </a:p>
      </dgm:t>
    </dgm:pt>
    <dgm:pt modelId="{2B5A5DA8-D092-4597-8DB1-ABE0CF1A1A3B}" type="parTrans" cxnId="{F2E05658-4500-49A8-8344-4ECDC9E8B4A5}">
      <dgm:prSet/>
      <dgm:spPr/>
      <dgm:t>
        <a:bodyPr/>
        <a:lstStyle/>
        <a:p>
          <a:endParaRPr lang="en-US"/>
        </a:p>
      </dgm:t>
    </dgm:pt>
    <dgm:pt modelId="{0109F223-E0DE-4064-9B89-776C153F1592}" type="sibTrans" cxnId="{F2E05658-4500-49A8-8344-4ECDC9E8B4A5}">
      <dgm:prSet/>
      <dgm:spPr/>
      <dgm:t>
        <a:bodyPr/>
        <a:lstStyle/>
        <a:p>
          <a:endParaRPr lang="en-US"/>
        </a:p>
      </dgm:t>
    </dgm:pt>
    <dgm:pt modelId="{65DEFA33-9A1D-4DB9-A5AC-84A694659ACD}">
      <dgm:prSet phldrT="[Text]" custT="1"/>
      <dgm:spPr/>
      <dgm:t>
        <a:bodyPr/>
        <a:lstStyle/>
        <a:p>
          <a:r>
            <a:rPr lang="en-US" sz="1400" b="1" dirty="0"/>
            <a:t>literal interpretation </a:t>
          </a:r>
        </a:p>
      </dgm:t>
    </dgm:pt>
    <dgm:pt modelId="{2403E36E-8C55-4063-BBCA-72028D8FF9EA}" type="parTrans" cxnId="{AB859CAD-5195-42CA-A534-2721AA0D738C}">
      <dgm:prSet/>
      <dgm:spPr/>
      <dgm:t>
        <a:bodyPr/>
        <a:lstStyle/>
        <a:p>
          <a:endParaRPr lang="en-US"/>
        </a:p>
      </dgm:t>
    </dgm:pt>
    <dgm:pt modelId="{31F14651-E101-43DC-973B-D35255AECD84}" type="sibTrans" cxnId="{AB859CAD-5195-42CA-A534-2721AA0D738C}">
      <dgm:prSet/>
      <dgm:spPr/>
      <dgm:t>
        <a:bodyPr/>
        <a:lstStyle/>
        <a:p>
          <a:endParaRPr lang="en-US"/>
        </a:p>
      </dgm:t>
    </dgm:pt>
    <dgm:pt modelId="{BAFFC43A-81AA-4648-A187-A7A4553C73F2}">
      <dgm:prSet phldrT="[Text]"/>
      <dgm:spPr/>
      <dgm:t>
        <a:bodyPr/>
        <a:lstStyle/>
        <a:p>
          <a:r>
            <a:rPr lang="en-IE" b="1" dirty="0"/>
            <a:t>Wood v </a:t>
          </a:r>
          <a:r>
            <a:rPr lang="en-IE" b="1" dirty="0" err="1"/>
            <a:t>Sureterm</a:t>
          </a:r>
          <a:r>
            <a:rPr lang="en-IE" b="1" dirty="0"/>
            <a:t> Direct Ltd [2017] </a:t>
          </a:r>
          <a:r>
            <a:rPr lang="en-IE" b="1" dirty="0" err="1"/>
            <a:t>UKSC</a:t>
          </a:r>
          <a:r>
            <a:rPr lang="en-IE" b="1" dirty="0"/>
            <a:t> 24</a:t>
          </a:r>
          <a:endParaRPr lang="en-US" dirty="0"/>
        </a:p>
      </dgm:t>
    </dgm:pt>
    <dgm:pt modelId="{91EA89FB-4553-4FAA-8A06-2B74D91971EE}" type="parTrans" cxnId="{8192538B-4988-4FCE-8BFB-765FDC616ECC}">
      <dgm:prSet/>
      <dgm:spPr/>
      <dgm:t>
        <a:bodyPr/>
        <a:lstStyle/>
        <a:p>
          <a:endParaRPr lang="en-US"/>
        </a:p>
      </dgm:t>
    </dgm:pt>
    <dgm:pt modelId="{894EB457-CD5D-4DC0-B5E0-B0887357512C}" type="sibTrans" cxnId="{8192538B-4988-4FCE-8BFB-765FDC616ECC}">
      <dgm:prSet/>
      <dgm:spPr/>
      <dgm:t>
        <a:bodyPr/>
        <a:lstStyle/>
        <a:p>
          <a:endParaRPr lang="en-US"/>
        </a:p>
      </dgm:t>
    </dgm:pt>
    <dgm:pt modelId="{01B8EFB2-14B4-4859-B4B5-7906734884B4}">
      <dgm:prSet phldrT="[Text]" custT="1"/>
      <dgm:spPr/>
      <dgm:t>
        <a:bodyPr/>
        <a:lstStyle/>
        <a:p>
          <a:r>
            <a:rPr lang="en-US" sz="1400" b="1" dirty="0"/>
            <a:t>‘balanced’ approach </a:t>
          </a:r>
        </a:p>
      </dgm:t>
    </dgm:pt>
    <dgm:pt modelId="{A4583EF6-1E56-4190-9EEF-B868CB3605E4}" type="parTrans" cxnId="{E6942815-7C07-4C25-AFE6-E6167F960F69}">
      <dgm:prSet/>
      <dgm:spPr/>
      <dgm:t>
        <a:bodyPr/>
        <a:lstStyle/>
        <a:p>
          <a:endParaRPr lang="en-US"/>
        </a:p>
      </dgm:t>
    </dgm:pt>
    <dgm:pt modelId="{08FE505B-691B-4E66-AE8E-A280EF9983A2}" type="sibTrans" cxnId="{E6942815-7C07-4C25-AFE6-E6167F960F69}">
      <dgm:prSet/>
      <dgm:spPr/>
      <dgm:t>
        <a:bodyPr/>
        <a:lstStyle/>
        <a:p>
          <a:endParaRPr lang="en-US"/>
        </a:p>
      </dgm:t>
    </dgm:pt>
    <dgm:pt modelId="{187B79D8-870F-41B4-A476-770016DF3673}">
      <dgm:prSet custT="1"/>
      <dgm:spPr/>
      <dgm:t>
        <a:bodyPr/>
        <a:lstStyle/>
        <a:p>
          <a:r>
            <a:rPr lang="en-IE" sz="1400" b="1" dirty="0">
              <a:solidFill>
                <a:schemeClr val="bg1"/>
              </a:solidFill>
            </a:rPr>
            <a:t>Investors Compensation Scheme v. West Bromwich Building Society [1997] </a:t>
          </a:r>
          <a:r>
            <a:rPr lang="en-IE" sz="1400" b="1" dirty="0" err="1">
              <a:solidFill>
                <a:schemeClr val="bg1"/>
              </a:solidFill>
            </a:rPr>
            <a:t>UKHL</a:t>
          </a:r>
          <a:r>
            <a:rPr lang="en-IE" sz="1400" b="1" dirty="0">
              <a:solidFill>
                <a:schemeClr val="bg1"/>
              </a:solidFill>
            </a:rPr>
            <a:t> </a:t>
          </a:r>
          <a:endParaRPr lang="en-IE" sz="1400" dirty="0">
            <a:solidFill>
              <a:schemeClr val="bg1"/>
            </a:solidFill>
          </a:endParaRPr>
        </a:p>
      </dgm:t>
    </dgm:pt>
    <dgm:pt modelId="{556DF3B2-D47E-4E67-A944-CFF01F6A2E09}" type="parTrans" cxnId="{D7879421-B44A-418C-81B5-E4E6A258BE46}">
      <dgm:prSet/>
      <dgm:spPr/>
      <dgm:t>
        <a:bodyPr/>
        <a:lstStyle/>
        <a:p>
          <a:endParaRPr lang="en-US"/>
        </a:p>
      </dgm:t>
    </dgm:pt>
    <dgm:pt modelId="{15CAB449-A9A1-4E8B-B73B-1BD1C2EEC72B}" type="sibTrans" cxnId="{D7879421-B44A-418C-81B5-E4E6A258BE46}">
      <dgm:prSet/>
      <dgm:spPr/>
      <dgm:t>
        <a:bodyPr/>
        <a:lstStyle/>
        <a:p>
          <a:endParaRPr lang="en-US"/>
        </a:p>
      </dgm:t>
    </dgm:pt>
    <dgm:pt modelId="{7E7E0CAE-8662-474A-B9DB-386596DCDC23}">
      <dgm:prSet custT="1"/>
      <dgm:spPr/>
      <dgm:t>
        <a:bodyPr/>
        <a:lstStyle/>
        <a:p>
          <a:r>
            <a:rPr lang="en-US" sz="1400" b="1" dirty="0">
              <a:solidFill>
                <a:srgbClr val="002060"/>
              </a:solidFill>
            </a:rPr>
            <a:t>contextual approach </a:t>
          </a:r>
        </a:p>
      </dgm:t>
    </dgm:pt>
    <dgm:pt modelId="{95BB6ED8-671B-41B2-B2F2-813DB438109E}" type="parTrans" cxnId="{55A8DC1E-FA88-4DA3-A8ED-C720779AD472}">
      <dgm:prSet/>
      <dgm:spPr/>
      <dgm:t>
        <a:bodyPr/>
        <a:lstStyle/>
        <a:p>
          <a:endParaRPr lang="en-US"/>
        </a:p>
      </dgm:t>
    </dgm:pt>
    <dgm:pt modelId="{A4F4D049-345E-4E06-A06C-C281119BCCB8}" type="sibTrans" cxnId="{55A8DC1E-FA88-4DA3-A8ED-C720779AD472}">
      <dgm:prSet/>
      <dgm:spPr/>
      <dgm:t>
        <a:bodyPr/>
        <a:lstStyle/>
        <a:p>
          <a:endParaRPr lang="en-US"/>
        </a:p>
      </dgm:t>
    </dgm:pt>
    <dgm:pt modelId="{D22C8769-D462-4EE9-B613-92A360125A15}" type="pres">
      <dgm:prSet presAssocID="{DA5F313B-BFBF-46B7-93BC-71A5AEFA9E11}" presName="Name0" presStyleCnt="0">
        <dgm:presLayoutVars>
          <dgm:dir/>
          <dgm:animLvl val="lvl"/>
          <dgm:resizeHandles val="exact"/>
        </dgm:presLayoutVars>
      </dgm:prSet>
      <dgm:spPr/>
    </dgm:pt>
    <dgm:pt modelId="{B97EBE13-4CF2-4943-9895-1B978974B470}" type="pres">
      <dgm:prSet presAssocID="{BAFFC43A-81AA-4648-A187-A7A4553C73F2}" presName="boxAndChildren" presStyleCnt="0"/>
      <dgm:spPr/>
    </dgm:pt>
    <dgm:pt modelId="{A27BC1EB-2D7C-45B6-BFD0-C61B35BE66A1}" type="pres">
      <dgm:prSet presAssocID="{BAFFC43A-81AA-4648-A187-A7A4553C73F2}" presName="parentTextBox" presStyleLbl="node1" presStyleIdx="0" presStyleCnt="4"/>
      <dgm:spPr/>
    </dgm:pt>
    <dgm:pt modelId="{0389DFCF-5DA3-49BE-9D15-B0983788894B}" type="pres">
      <dgm:prSet presAssocID="{BAFFC43A-81AA-4648-A187-A7A4553C73F2}" presName="entireBox" presStyleLbl="node1" presStyleIdx="0" presStyleCnt="4"/>
      <dgm:spPr/>
    </dgm:pt>
    <dgm:pt modelId="{45EE6DB7-1CE9-4B1A-86B6-9CAFDA1B364F}" type="pres">
      <dgm:prSet presAssocID="{BAFFC43A-81AA-4648-A187-A7A4553C73F2}" presName="descendantBox" presStyleCnt="0"/>
      <dgm:spPr/>
    </dgm:pt>
    <dgm:pt modelId="{8A6108CA-7933-46A3-A2D8-79FFA525148A}" type="pres">
      <dgm:prSet presAssocID="{01B8EFB2-14B4-4859-B4B5-7906734884B4}" presName="childTextBox" presStyleLbl="fgAccFollowNode1" presStyleIdx="0" presStyleCnt="4">
        <dgm:presLayoutVars>
          <dgm:bulletEnabled val="1"/>
        </dgm:presLayoutVars>
      </dgm:prSet>
      <dgm:spPr/>
    </dgm:pt>
    <dgm:pt modelId="{502C5E91-D85C-4F4E-BF03-056D3A5BC6B6}" type="pres">
      <dgm:prSet presAssocID="{0109F223-E0DE-4064-9B89-776C153F1592}" presName="sp" presStyleCnt="0"/>
      <dgm:spPr/>
    </dgm:pt>
    <dgm:pt modelId="{68090816-1E85-4289-87C1-2B6A2780961F}" type="pres">
      <dgm:prSet presAssocID="{F4E5AB26-CDE7-48AD-A1D6-509438D56B84}" presName="arrowAndChildren" presStyleCnt="0"/>
      <dgm:spPr/>
    </dgm:pt>
    <dgm:pt modelId="{CAAB3EF4-164A-47C2-8CAC-3D11635A278C}" type="pres">
      <dgm:prSet presAssocID="{F4E5AB26-CDE7-48AD-A1D6-509438D56B84}" presName="parentTextArrow" presStyleLbl="node1" presStyleIdx="0" presStyleCnt="4"/>
      <dgm:spPr/>
    </dgm:pt>
    <dgm:pt modelId="{6B035082-4612-4A56-8796-99A407305250}" type="pres">
      <dgm:prSet presAssocID="{F4E5AB26-CDE7-48AD-A1D6-509438D56B84}" presName="arrow" presStyleLbl="node1" presStyleIdx="1" presStyleCnt="4"/>
      <dgm:spPr/>
    </dgm:pt>
    <dgm:pt modelId="{C94355DC-A514-48B9-822F-6257C11662BF}" type="pres">
      <dgm:prSet presAssocID="{F4E5AB26-CDE7-48AD-A1D6-509438D56B84}" presName="descendantArrow" presStyleCnt="0"/>
      <dgm:spPr/>
    </dgm:pt>
    <dgm:pt modelId="{E568AC9C-4FE5-46BC-BD5D-0D76BC8A7626}" type="pres">
      <dgm:prSet presAssocID="{65DEFA33-9A1D-4DB9-A5AC-84A694659ACD}" presName="childTextArrow" presStyleLbl="fgAccFollowNode1" presStyleIdx="1" presStyleCnt="4">
        <dgm:presLayoutVars>
          <dgm:bulletEnabled val="1"/>
        </dgm:presLayoutVars>
      </dgm:prSet>
      <dgm:spPr/>
    </dgm:pt>
    <dgm:pt modelId="{E697035A-F194-413D-BCE5-74A79CA40943}" type="pres">
      <dgm:prSet presAssocID="{C277DAB5-1769-44F8-BEDD-D8398B024740}" presName="sp" presStyleCnt="0"/>
      <dgm:spPr/>
    </dgm:pt>
    <dgm:pt modelId="{9A83FD33-9D6C-42A5-9FE5-411BFE28BE32}" type="pres">
      <dgm:prSet presAssocID="{A240AD67-6C7A-4DB8-8EE6-A8ACE6DEFAEF}" presName="arrowAndChildren" presStyleCnt="0"/>
      <dgm:spPr/>
    </dgm:pt>
    <dgm:pt modelId="{17EFE5F7-2E6B-43CC-B7EF-D2284DECDDAA}" type="pres">
      <dgm:prSet presAssocID="{A240AD67-6C7A-4DB8-8EE6-A8ACE6DEFAEF}" presName="parentTextArrow" presStyleLbl="node1" presStyleIdx="1" presStyleCnt="4"/>
      <dgm:spPr/>
    </dgm:pt>
    <dgm:pt modelId="{09DA0153-72B2-4F81-8956-AFA4F61DDD5A}" type="pres">
      <dgm:prSet presAssocID="{A240AD67-6C7A-4DB8-8EE6-A8ACE6DEFAEF}" presName="arrow" presStyleLbl="node1" presStyleIdx="2" presStyleCnt="4"/>
      <dgm:spPr/>
    </dgm:pt>
    <dgm:pt modelId="{F5CB0A3C-5A4C-40F4-AED9-B48F8CA47EFA}" type="pres">
      <dgm:prSet presAssocID="{A240AD67-6C7A-4DB8-8EE6-A8ACE6DEFAEF}" presName="descendantArrow" presStyleCnt="0"/>
      <dgm:spPr/>
    </dgm:pt>
    <dgm:pt modelId="{BA23F0A8-0644-4C64-9FF0-DE5542A9B4BC}" type="pres">
      <dgm:prSet presAssocID="{1943B8BB-1111-4454-83B4-9D1848F20E14}" presName="childTextArrow" presStyleLbl="fgAccFollowNode1" presStyleIdx="2" presStyleCnt="4">
        <dgm:presLayoutVars>
          <dgm:bulletEnabled val="1"/>
        </dgm:presLayoutVars>
      </dgm:prSet>
      <dgm:spPr/>
    </dgm:pt>
    <dgm:pt modelId="{3BE242B7-4217-45C7-8847-D47FD8014C03}" type="pres">
      <dgm:prSet presAssocID="{15CAB449-A9A1-4E8B-B73B-1BD1C2EEC72B}" presName="sp" presStyleCnt="0"/>
      <dgm:spPr/>
    </dgm:pt>
    <dgm:pt modelId="{093A9807-4AAA-4B06-A1A4-A323B260A806}" type="pres">
      <dgm:prSet presAssocID="{187B79D8-870F-41B4-A476-770016DF3673}" presName="arrowAndChildren" presStyleCnt="0"/>
      <dgm:spPr/>
    </dgm:pt>
    <dgm:pt modelId="{78ACC3CF-D8B0-4B0C-BE4D-46E4539B1AA3}" type="pres">
      <dgm:prSet presAssocID="{187B79D8-870F-41B4-A476-770016DF3673}" presName="parentTextArrow" presStyleLbl="node1" presStyleIdx="2" presStyleCnt="4"/>
      <dgm:spPr/>
    </dgm:pt>
    <dgm:pt modelId="{E55EDA09-C7D9-4146-B629-090EBA6241D8}" type="pres">
      <dgm:prSet presAssocID="{187B79D8-870F-41B4-A476-770016DF3673}" presName="arrow" presStyleLbl="node1" presStyleIdx="3" presStyleCnt="4" custLinFactNeighborX="0" custLinFactNeighborY="-38716"/>
      <dgm:spPr/>
    </dgm:pt>
    <dgm:pt modelId="{A831ED3A-1455-49E0-9E43-44B5DA30A8AC}" type="pres">
      <dgm:prSet presAssocID="{187B79D8-870F-41B4-A476-770016DF3673}" presName="descendantArrow" presStyleCnt="0"/>
      <dgm:spPr/>
    </dgm:pt>
    <dgm:pt modelId="{B88A20D7-919F-4F61-B3D4-229C6100A7B2}" type="pres">
      <dgm:prSet presAssocID="{7E7E0CAE-8662-474A-B9DB-386596DCDC23}" presName="childTextArrow" presStyleLbl="fgAccFollowNode1" presStyleIdx="3" presStyleCnt="4">
        <dgm:presLayoutVars>
          <dgm:bulletEnabled val="1"/>
        </dgm:presLayoutVars>
      </dgm:prSet>
      <dgm:spPr/>
    </dgm:pt>
  </dgm:ptLst>
  <dgm:cxnLst>
    <dgm:cxn modelId="{E6942815-7C07-4C25-AFE6-E6167F960F69}" srcId="{BAFFC43A-81AA-4648-A187-A7A4553C73F2}" destId="{01B8EFB2-14B4-4859-B4B5-7906734884B4}" srcOrd="0" destOrd="0" parTransId="{A4583EF6-1E56-4190-9EEF-B868CB3605E4}" sibTransId="{08FE505B-691B-4E66-AE8E-A280EF9983A2}"/>
    <dgm:cxn modelId="{A9E80D1D-6329-4676-B83D-AEAD915CD6B5}" type="presOf" srcId="{A240AD67-6C7A-4DB8-8EE6-A8ACE6DEFAEF}" destId="{17EFE5F7-2E6B-43CC-B7EF-D2284DECDDAA}" srcOrd="0" destOrd="0" presId="urn:microsoft.com/office/officeart/2005/8/layout/process4"/>
    <dgm:cxn modelId="{55A8DC1E-FA88-4DA3-A8ED-C720779AD472}" srcId="{187B79D8-870F-41B4-A476-770016DF3673}" destId="{7E7E0CAE-8662-474A-B9DB-386596DCDC23}" srcOrd="0" destOrd="0" parTransId="{95BB6ED8-671B-41B2-B2F2-813DB438109E}" sibTransId="{A4F4D049-345E-4E06-A06C-C281119BCCB8}"/>
    <dgm:cxn modelId="{A6948720-2A4C-41C4-AAF8-6321A796A2AB}" type="presOf" srcId="{187B79D8-870F-41B4-A476-770016DF3673}" destId="{78ACC3CF-D8B0-4B0C-BE4D-46E4539B1AA3}" srcOrd="0" destOrd="0" presId="urn:microsoft.com/office/officeart/2005/8/layout/process4"/>
    <dgm:cxn modelId="{D7879421-B44A-418C-81B5-E4E6A258BE46}" srcId="{DA5F313B-BFBF-46B7-93BC-71A5AEFA9E11}" destId="{187B79D8-870F-41B4-A476-770016DF3673}" srcOrd="0" destOrd="0" parTransId="{556DF3B2-D47E-4E67-A944-CFF01F6A2E09}" sibTransId="{15CAB449-A9A1-4E8B-B73B-1BD1C2EEC72B}"/>
    <dgm:cxn modelId="{C3EE2F36-F74A-41A7-B47C-B11153BBCB4F}" type="presOf" srcId="{65DEFA33-9A1D-4DB9-A5AC-84A694659ACD}" destId="{E568AC9C-4FE5-46BC-BD5D-0D76BC8A7626}" srcOrd="0" destOrd="0" presId="urn:microsoft.com/office/officeart/2005/8/layout/process4"/>
    <dgm:cxn modelId="{FE49C53E-CFC8-4FE2-BAC6-27C3C021B066}" type="presOf" srcId="{DA5F313B-BFBF-46B7-93BC-71A5AEFA9E11}" destId="{D22C8769-D462-4EE9-B613-92A360125A15}" srcOrd="0" destOrd="0" presId="urn:microsoft.com/office/officeart/2005/8/layout/process4"/>
    <dgm:cxn modelId="{FE45D36C-D1E8-4E40-B2AB-7D11BA8580C8}" type="presOf" srcId="{187B79D8-870F-41B4-A476-770016DF3673}" destId="{E55EDA09-C7D9-4146-B629-090EBA6241D8}" srcOrd="1" destOrd="0" presId="urn:microsoft.com/office/officeart/2005/8/layout/process4"/>
    <dgm:cxn modelId="{6E0C2354-4881-4477-AE2C-E636DE1CD50F}" srcId="{A240AD67-6C7A-4DB8-8EE6-A8ACE6DEFAEF}" destId="{1943B8BB-1111-4454-83B4-9D1848F20E14}" srcOrd="0" destOrd="0" parTransId="{E5563FF8-BA58-4144-AC0D-EF129223B5F5}" sibTransId="{7085F990-2AC8-44C2-A78B-2D8CF73B54AF}"/>
    <dgm:cxn modelId="{0C325D76-2C6F-4A03-B704-F543E38DD440}" type="presOf" srcId="{A240AD67-6C7A-4DB8-8EE6-A8ACE6DEFAEF}" destId="{09DA0153-72B2-4F81-8956-AFA4F61DDD5A}" srcOrd="1" destOrd="0" presId="urn:microsoft.com/office/officeart/2005/8/layout/process4"/>
    <dgm:cxn modelId="{F2E05658-4500-49A8-8344-4ECDC9E8B4A5}" srcId="{DA5F313B-BFBF-46B7-93BC-71A5AEFA9E11}" destId="{F4E5AB26-CDE7-48AD-A1D6-509438D56B84}" srcOrd="2" destOrd="0" parTransId="{2B5A5DA8-D092-4597-8DB1-ABE0CF1A1A3B}" sibTransId="{0109F223-E0DE-4064-9B89-776C153F1592}"/>
    <dgm:cxn modelId="{0AD7D879-3C80-4916-9681-F0F46B49F6D5}" type="presOf" srcId="{1943B8BB-1111-4454-83B4-9D1848F20E14}" destId="{BA23F0A8-0644-4C64-9FF0-DE5542A9B4BC}" srcOrd="0" destOrd="0" presId="urn:microsoft.com/office/officeart/2005/8/layout/process4"/>
    <dgm:cxn modelId="{2CC7378A-3FCB-4ADE-A912-B65FC0B84CCD}" type="presOf" srcId="{01B8EFB2-14B4-4859-B4B5-7906734884B4}" destId="{8A6108CA-7933-46A3-A2D8-79FFA525148A}" srcOrd="0" destOrd="0" presId="urn:microsoft.com/office/officeart/2005/8/layout/process4"/>
    <dgm:cxn modelId="{8192538B-4988-4FCE-8BFB-765FDC616ECC}" srcId="{DA5F313B-BFBF-46B7-93BC-71A5AEFA9E11}" destId="{BAFFC43A-81AA-4648-A187-A7A4553C73F2}" srcOrd="3" destOrd="0" parTransId="{91EA89FB-4553-4FAA-8A06-2B74D91971EE}" sibTransId="{894EB457-CD5D-4DC0-B5E0-B0887357512C}"/>
    <dgm:cxn modelId="{2D554D97-515D-4DA3-959D-E4522C6E69C8}" type="presOf" srcId="{F4E5AB26-CDE7-48AD-A1D6-509438D56B84}" destId="{CAAB3EF4-164A-47C2-8CAC-3D11635A278C}" srcOrd="0" destOrd="0" presId="urn:microsoft.com/office/officeart/2005/8/layout/process4"/>
    <dgm:cxn modelId="{C10CA499-040B-4AD4-BCDF-F7FDF7AD08B8}" type="presOf" srcId="{BAFFC43A-81AA-4648-A187-A7A4553C73F2}" destId="{A27BC1EB-2D7C-45B6-BFD0-C61B35BE66A1}" srcOrd="0" destOrd="0" presId="urn:microsoft.com/office/officeart/2005/8/layout/process4"/>
    <dgm:cxn modelId="{AB859CAD-5195-42CA-A534-2721AA0D738C}" srcId="{F4E5AB26-CDE7-48AD-A1D6-509438D56B84}" destId="{65DEFA33-9A1D-4DB9-A5AC-84A694659ACD}" srcOrd="0" destOrd="0" parTransId="{2403E36E-8C55-4063-BBCA-72028D8FF9EA}" sibTransId="{31F14651-E101-43DC-973B-D35255AECD84}"/>
    <dgm:cxn modelId="{EBCF25B2-EC40-454B-8C40-9078AE48B84A}" type="presOf" srcId="{F4E5AB26-CDE7-48AD-A1D6-509438D56B84}" destId="{6B035082-4612-4A56-8796-99A407305250}" srcOrd="1" destOrd="0" presId="urn:microsoft.com/office/officeart/2005/8/layout/process4"/>
    <dgm:cxn modelId="{B86AE8C7-A770-4D52-9A61-E48BFAC2C4F0}" srcId="{DA5F313B-BFBF-46B7-93BC-71A5AEFA9E11}" destId="{A240AD67-6C7A-4DB8-8EE6-A8ACE6DEFAEF}" srcOrd="1" destOrd="0" parTransId="{532066AD-97CC-4F88-8B1E-58E99EAF6516}" sibTransId="{C277DAB5-1769-44F8-BEDD-D8398B024740}"/>
    <dgm:cxn modelId="{8FB553D1-2BF5-40F1-A478-304976509BA7}" type="presOf" srcId="{BAFFC43A-81AA-4648-A187-A7A4553C73F2}" destId="{0389DFCF-5DA3-49BE-9D15-B0983788894B}" srcOrd="1" destOrd="0" presId="urn:microsoft.com/office/officeart/2005/8/layout/process4"/>
    <dgm:cxn modelId="{BE8717DC-245E-4382-B3C1-B23AC71CE0F3}" type="presOf" srcId="{7E7E0CAE-8662-474A-B9DB-386596DCDC23}" destId="{B88A20D7-919F-4F61-B3D4-229C6100A7B2}" srcOrd="0" destOrd="0" presId="urn:microsoft.com/office/officeart/2005/8/layout/process4"/>
    <dgm:cxn modelId="{2EE1F172-2A71-4384-8302-238474FE1671}" type="presParOf" srcId="{D22C8769-D462-4EE9-B613-92A360125A15}" destId="{B97EBE13-4CF2-4943-9895-1B978974B470}" srcOrd="0" destOrd="0" presId="urn:microsoft.com/office/officeart/2005/8/layout/process4"/>
    <dgm:cxn modelId="{A472F3CE-C95B-4561-B262-8A24A01CCC46}" type="presParOf" srcId="{B97EBE13-4CF2-4943-9895-1B978974B470}" destId="{A27BC1EB-2D7C-45B6-BFD0-C61B35BE66A1}" srcOrd="0" destOrd="0" presId="urn:microsoft.com/office/officeart/2005/8/layout/process4"/>
    <dgm:cxn modelId="{5631131B-FB2E-499B-AF7A-13F183E2979A}" type="presParOf" srcId="{B97EBE13-4CF2-4943-9895-1B978974B470}" destId="{0389DFCF-5DA3-49BE-9D15-B0983788894B}" srcOrd="1" destOrd="0" presId="urn:microsoft.com/office/officeart/2005/8/layout/process4"/>
    <dgm:cxn modelId="{887A7518-2602-4283-98A7-02CBDE2BD29E}" type="presParOf" srcId="{B97EBE13-4CF2-4943-9895-1B978974B470}" destId="{45EE6DB7-1CE9-4B1A-86B6-9CAFDA1B364F}" srcOrd="2" destOrd="0" presId="urn:microsoft.com/office/officeart/2005/8/layout/process4"/>
    <dgm:cxn modelId="{D06A09DD-9F87-4FAB-855C-CB1440A440A3}" type="presParOf" srcId="{45EE6DB7-1CE9-4B1A-86B6-9CAFDA1B364F}" destId="{8A6108CA-7933-46A3-A2D8-79FFA525148A}" srcOrd="0" destOrd="0" presId="urn:microsoft.com/office/officeart/2005/8/layout/process4"/>
    <dgm:cxn modelId="{670A14C6-F2B5-4269-8E73-0388504BC05A}" type="presParOf" srcId="{D22C8769-D462-4EE9-B613-92A360125A15}" destId="{502C5E91-D85C-4F4E-BF03-056D3A5BC6B6}" srcOrd="1" destOrd="0" presId="urn:microsoft.com/office/officeart/2005/8/layout/process4"/>
    <dgm:cxn modelId="{647E6F8B-9D4F-4BC0-95B1-BD8C5E12172D}" type="presParOf" srcId="{D22C8769-D462-4EE9-B613-92A360125A15}" destId="{68090816-1E85-4289-87C1-2B6A2780961F}" srcOrd="2" destOrd="0" presId="urn:microsoft.com/office/officeart/2005/8/layout/process4"/>
    <dgm:cxn modelId="{AC252246-9458-4FAB-9E55-D50E50B28D6C}" type="presParOf" srcId="{68090816-1E85-4289-87C1-2B6A2780961F}" destId="{CAAB3EF4-164A-47C2-8CAC-3D11635A278C}" srcOrd="0" destOrd="0" presId="urn:microsoft.com/office/officeart/2005/8/layout/process4"/>
    <dgm:cxn modelId="{E507F6F8-83F2-4F2F-874E-D8AC60CEBAB2}" type="presParOf" srcId="{68090816-1E85-4289-87C1-2B6A2780961F}" destId="{6B035082-4612-4A56-8796-99A407305250}" srcOrd="1" destOrd="0" presId="urn:microsoft.com/office/officeart/2005/8/layout/process4"/>
    <dgm:cxn modelId="{7EE63021-F50A-4E20-BACC-342F650EEF8F}" type="presParOf" srcId="{68090816-1E85-4289-87C1-2B6A2780961F}" destId="{C94355DC-A514-48B9-822F-6257C11662BF}" srcOrd="2" destOrd="0" presId="urn:microsoft.com/office/officeart/2005/8/layout/process4"/>
    <dgm:cxn modelId="{F471952C-0103-4CD2-AF17-FE6EB1B83C38}" type="presParOf" srcId="{C94355DC-A514-48B9-822F-6257C11662BF}" destId="{E568AC9C-4FE5-46BC-BD5D-0D76BC8A7626}" srcOrd="0" destOrd="0" presId="urn:microsoft.com/office/officeart/2005/8/layout/process4"/>
    <dgm:cxn modelId="{8A2EA028-EAE6-4604-ABF8-22D1C955A29E}" type="presParOf" srcId="{D22C8769-D462-4EE9-B613-92A360125A15}" destId="{E697035A-F194-413D-BCE5-74A79CA40943}" srcOrd="3" destOrd="0" presId="urn:microsoft.com/office/officeart/2005/8/layout/process4"/>
    <dgm:cxn modelId="{264651DD-7F78-471D-B755-1FD0C624B9D9}" type="presParOf" srcId="{D22C8769-D462-4EE9-B613-92A360125A15}" destId="{9A83FD33-9D6C-42A5-9FE5-411BFE28BE32}" srcOrd="4" destOrd="0" presId="urn:microsoft.com/office/officeart/2005/8/layout/process4"/>
    <dgm:cxn modelId="{92FD9E30-B12F-4E1B-8D76-6B24A1C02363}" type="presParOf" srcId="{9A83FD33-9D6C-42A5-9FE5-411BFE28BE32}" destId="{17EFE5F7-2E6B-43CC-B7EF-D2284DECDDAA}" srcOrd="0" destOrd="0" presId="urn:microsoft.com/office/officeart/2005/8/layout/process4"/>
    <dgm:cxn modelId="{49F85341-96B7-4E3F-95DE-7184B76944D2}" type="presParOf" srcId="{9A83FD33-9D6C-42A5-9FE5-411BFE28BE32}" destId="{09DA0153-72B2-4F81-8956-AFA4F61DDD5A}" srcOrd="1" destOrd="0" presId="urn:microsoft.com/office/officeart/2005/8/layout/process4"/>
    <dgm:cxn modelId="{D7F47F53-5798-41A8-AC3A-842B3F31951F}" type="presParOf" srcId="{9A83FD33-9D6C-42A5-9FE5-411BFE28BE32}" destId="{F5CB0A3C-5A4C-40F4-AED9-B48F8CA47EFA}" srcOrd="2" destOrd="0" presId="urn:microsoft.com/office/officeart/2005/8/layout/process4"/>
    <dgm:cxn modelId="{15DA6195-DE33-4AE4-A105-8919E459073D}" type="presParOf" srcId="{F5CB0A3C-5A4C-40F4-AED9-B48F8CA47EFA}" destId="{BA23F0A8-0644-4C64-9FF0-DE5542A9B4BC}" srcOrd="0" destOrd="0" presId="urn:microsoft.com/office/officeart/2005/8/layout/process4"/>
    <dgm:cxn modelId="{BBC9F539-51F9-4F1E-902E-243F79A744DB}" type="presParOf" srcId="{D22C8769-D462-4EE9-B613-92A360125A15}" destId="{3BE242B7-4217-45C7-8847-D47FD8014C03}" srcOrd="5" destOrd="0" presId="urn:microsoft.com/office/officeart/2005/8/layout/process4"/>
    <dgm:cxn modelId="{681176AD-BD33-49B1-861C-5E513753A73B}" type="presParOf" srcId="{D22C8769-D462-4EE9-B613-92A360125A15}" destId="{093A9807-4AAA-4B06-A1A4-A323B260A806}" srcOrd="6" destOrd="0" presId="urn:microsoft.com/office/officeart/2005/8/layout/process4"/>
    <dgm:cxn modelId="{0C5C1B7C-AEE1-4B33-AA66-E2F70210E92A}" type="presParOf" srcId="{093A9807-4AAA-4B06-A1A4-A323B260A806}" destId="{78ACC3CF-D8B0-4B0C-BE4D-46E4539B1AA3}" srcOrd="0" destOrd="0" presId="urn:microsoft.com/office/officeart/2005/8/layout/process4"/>
    <dgm:cxn modelId="{68538058-EA47-4AB3-8122-9182C4DE7E73}" type="presParOf" srcId="{093A9807-4AAA-4B06-A1A4-A323B260A806}" destId="{E55EDA09-C7D9-4146-B629-090EBA6241D8}" srcOrd="1" destOrd="0" presId="urn:microsoft.com/office/officeart/2005/8/layout/process4"/>
    <dgm:cxn modelId="{CEE09981-690D-4450-90D1-9125C11323B1}" type="presParOf" srcId="{093A9807-4AAA-4B06-A1A4-A323B260A806}" destId="{A831ED3A-1455-49E0-9E43-44B5DA30A8AC}" srcOrd="2" destOrd="0" presId="urn:microsoft.com/office/officeart/2005/8/layout/process4"/>
    <dgm:cxn modelId="{6EA71190-B32E-402C-8EC1-54D0F1239CB3}" type="presParOf" srcId="{A831ED3A-1455-49E0-9E43-44B5DA30A8AC}" destId="{B88A20D7-919F-4F61-B3D4-229C6100A7B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9DFCF-5DA3-49BE-9D15-B0983788894B}">
      <dsp:nvSpPr>
        <dsp:cNvPr id="0" name=""/>
        <dsp:cNvSpPr/>
      </dsp:nvSpPr>
      <dsp:spPr>
        <a:xfrm>
          <a:off x="0" y="3457820"/>
          <a:ext cx="6234544" cy="75648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b="1" kern="1200" dirty="0"/>
            <a:t>Wood v </a:t>
          </a:r>
          <a:r>
            <a:rPr lang="en-IE" sz="1400" b="1" kern="1200" dirty="0" err="1"/>
            <a:t>Sureterm</a:t>
          </a:r>
          <a:r>
            <a:rPr lang="en-IE" sz="1400" b="1" kern="1200" dirty="0"/>
            <a:t> Direct Ltd [2017] </a:t>
          </a:r>
          <a:r>
            <a:rPr lang="en-IE" sz="1400" b="1" kern="1200" dirty="0" err="1"/>
            <a:t>UKSC</a:t>
          </a:r>
          <a:r>
            <a:rPr lang="en-IE" sz="1400" b="1" kern="1200" dirty="0"/>
            <a:t> 24</a:t>
          </a:r>
          <a:endParaRPr lang="en-US" sz="1400" kern="1200" dirty="0"/>
        </a:p>
      </dsp:txBody>
      <dsp:txXfrm>
        <a:off x="0" y="3457820"/>
        <a:ext cx="6234544" cy="408502"/>
      </dsp:txXfrm>
    </dsp:sp>
    <dsp:sp modelId="{8A6108CA-7933-46A3-A2D8-79FFA525148A}">
      <dsp:nvSpPr>
        <dsp:cNvPr id="0" name=""/>
        <dsp:cNvSpPr/>
      </dsp:nvSpPr>
      <dsp:spPr>
        <a:xfrm>
          <a:off x="0" y="3851193"/>
          <a:ext cx="6234544" cy="34798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‘balanced’ approach </a:t>
          </a:r>
        </a:p>
      </dsp:txBody>
      <dsp:txXfrm>
        <a:off x="0" y="3851193"/>
        <a:ext cx="6234544" cy="347983"/>
      </dsp:txXfrm>
    </dsp:sp>
    <dsp:sp modelId="{6B035082-4612-4A56-8796-99A407305250}">
      <dsp:nvSpPr>
        <dsp:cNvPr id="0" name=""/>
        <dsp:cNvSpPr/>
      </dsp:nvSpPr>
      <dsp:spPr>
        <a:xfrm rot="10800000">
          <a:off x="0" y="2305691"/>
          <a:ext cx="6234544" cy="1163476"/>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b="1" kern="1200" dirty="0"/>
            <a:t>Arnold v Britton &amp; </a:t>
          </a:r>
          <a:r>
            <a:rPr lang="en-IE" sz="1400" b="1" kern="1200" dirty="0" err="1"/>
            <a:t>Ors</a:t>
          </a:r>
          <a:r>
            <a:rPr lang="en-IE" sz="1400" b="1" kern="1200" dirty="0"/>
            <a:t> [2015] </a:t>
          </a:r>
          <a:r>
            <a:rPr lang="en-IE" sz="1400" b="1" kern="1200" dirty="0" err="1"/>
            <a:t>UKSC</a:t>
          </a:r>
          <a:r>
            <a:rPr lang="en-IE" sz="1400" b="1" kern="1200" dirty="0"/>
            <a:t> 36</a:t>
          </a:r>
          <a:endParaRPr lang="en-US" sz="1400" kern="1200" dirty="0"/>
        </a:p>
      </dsp:txBody>
      <dsp:txXfrm rot="-10800000">
        <a:off x="0" y="2305691"/>
        <a:ext cx="6234544" cy="408380"/>
      </dsp:txXfrm>
    </dsp:sp>
    <dsp:sp modelId="{E568AC9C-4FE5-46BC-BD5D-0D76BC8A7626}">
      <dsp:nvSpPr>
        <dsp:cNvPr id="0" name=""/>
        <dsp:cNvSpPr/>
      </dsp:nvSpPr>
      <dsp:spPr>
        <a:xfrm>
          <a:off x="0" y="2714071"/>
          <a:ext cx="6234544" cy="3478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literal interpretation </a:t>
          </a:r>
        </a:p>
      </dsp:txBody>
      <dsp:txXfrm>
        <a:off x="0" y="2714071"/>
        <a:ext cx="6234544" cy="347879"/>
      </dsp:txXfrm>
    </dsp:sp>
    <dsp:sp modelId="{09DA0153-72B2-4F81-8956-AFA4F61DDD5A}">
      <dsp:nvSpPr>
        <dsp:cNvPr id="0" name=""/>
        <dsp:cNvSpPr/>
      </dsp:nvSpPr>
      <dsp:spPr>
        <a:xfrm rot="10800000">
          <a:off x="0" y="1153562"/>
          <a:ext cx="6234544" cy="1163476"/>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b="1" kern="1200" dirty="0"/>
            <a:t>Rainy Sky SA &amp; </a:t>
          </a:r>
          <a:r>
            <a:rPr lang="en-IE" sz="1400" b="1" kern="1200" dirty="0" err="1"/>
            <a:t>Orsd</a:t>
          </a:r>
          <a:r>
            <a:rPr lang="en-IE" sz="1400" b="1" kern="1200" dirty="0"/>
            <a:t> v </a:t>
          </a:r>
          <a:r>
            <a:rPr lang="en-IE" sz="1400" b="1" kern="1200" dirty="0" err="1"/>
            <a:t>Kookmin</a:t>
          </a:r>
          <a:r>
            <a:rPr lang="en-IE" sz="1400" b="1" kern="1200" dirty="0"/>
            <a:t> Bank [2011] </a:t>
          </a:r>
          <a:r>
            <a:rPr lang="en-IE" sz="1400" b="1" kern="1200" dirty="0" err="1"/>
            <a:t>UKSC</a:t>
          </a:r>
          <a:r>
            <a:rPr lang="en-IE" sz="1400" b="1" kern="1200" dirty="0"/>
            <a:t> 50</a:t>
          </a:r>
          <a:endParaRPr lang="en-US" sz="1400" kern="1200" dirty="0"/>
        </a:p>
      </dsp:txBody>
      <dsp:txXfrm rot="-10800000">
        <a:off x="0" y="1153562"/>
        <a:ext cx="6234544" cy="408380"/>
      </dsp:txXfrm>
    </dsp:sp>
    <dsp:sp modelId="{BA23F0A8-0644-4C64-9FF0-DE5542A9B4BC}">
      <dsp:nvSpPr>
        <dsp:cNvPr id="0" name=""/>
        <dsp:cNvSpPr/>
      </dsp:nvSpPr>
      <dsp:spPr>
        <a:xfrm>
          <a:off x="0" y="1561942"/>
          <a:ext cx="6234544" cy="3478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‘commercial common sense’ approach </a:t>
          </a:r>
        </a:p>
      </dsp:txBody>
      <dsp:txXfrm>
        <a:off x="0" y="1561942"/>
        <a:ext cx="6234544" cy="347879"/>
      </dsp:txXfrm>
    </dsp:sp>
    <dsp:sp modelId="{E55EDA09-C7D9-4146-B629-090EBA6241D8}">
      <dsp:nvSpPr>
        <dsp:cNvPr id="0" name=""/>
        <dsp:cNvSpPr/>
      </dsp:nvSpPr>
      <dsp:spPr>
        <a:xfrm rot="10800000">
          <a:off x="0" y="0"/>
          <a:ext cx="6234544" cy="1163476"/>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b="1" kern="1200" dirty="0">
              <a:solidFill>
                <a:schemeClr val="bg1"/>
              </a:solidFill>
            </a:rPr>
            <a:t>Investors Compensation Scheme v. West Bromwich Building Society [1997] </a:t>
          </a:r>
          <a:r>
            <a:rPr lang="en-IE" sz="1400" b="1" kern="1200" dirty="0" err="1">
              <a:solidFill>
                <a:schemeClr val="bg1"/>
              </a:solidFill>
            </a:rPr>
            <a:t>UKHL</a:t>
          </a:r>
          <a:r>
            <a:rPr lang="en-IE" sz="1400" b="1" kern="1200" dirty="0">
              <a:solidFill>
                <a:schemeClr val="bg1"/>
              </a:solidFill>
            </a:rPr>
            <a:t> </a:t>
          </a:r>
          <a:endParaRPr lang="en-IE" sz="1400" kern="1200" dirty="0">
            <a:solidFill>
              <a:schemeClr val="bg1"/>
            </a:solidFill>
          </a:endParaRPr>
        </a:p>
      </dsp:txBody>
      <dsp:txXfrm rot="-10800000">
        <a:off x="0" y="0"/>
        <a:ext cx="6234544" cy="408380"/>
      </dsp:txXfrm>
    </dsp:sp>
    <dsp:sp modelId="{B88A20D7-919F-4F61-B3D4-229C6100A7B2}">
      <dsp:nvSpPr>
        <dsp:cNvPr id="0" name=""/>
        <dsp:cNvSpPr/>
      </dsp:nvSpPr>
      <dsp:spPr>
        <a:xfrm>
          <a:off x="0" y="409813"/>
          <a:ext cx="6234544" cy="3478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2060"/>
              </a:solidFill>
            </a:rPr>
            <a:t>contextual approach </a:t>
          </a:r>
        </a:p>
      </dsp:txBody>
      <dsp:txXfrm>
        <a:off x="0" y="409813"/>
        <a:ext cx="6234544" cy="34787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endParaRPr lang="en-IE" dirty="0"/>
          </a:p>
        </p:txBody>
      </p:sp>
      <p:sp>
        <p:nvSpPr>
          <p:cNvPr id="4" name="Footer Placeholder 3"/>
          <p:cNvSpPr>
            <a:spLocks noGrp="1"/>
          </p:cNvSpPr>
          <p:nvPr>
            <p:ph type="ftr" sz="quarter" idx="2"/>
          </p:nvPr>
        </p:nvSpPr>
        <p:spPr>
          <a:xfrm>
            <a:off x="0" y="9428584"/>
            <a:ext cx="2945659" cy="496332"/>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0443" y="9428584"/>
            <a:ext cx="2945659" cy="496332"/>
          </a:xfrm>
          <a:prstGeom prst="rect">
            <a:avLst/>
          </a:prstGeom>
        </p:spPr>
        <p:txBody>
          <a:bodyPr vert="horz" lIns="91440" tIns="45720" rIns="91440" bIns="45720" rtlCol="0" anchor="b"/>
          <a:lstStyle>
            <a:lvl1pPr algn="r">
              <a:defRPr sz="1200"/>
            </a:lvl1pPr>
          </a:lstStyle>
          <a:p>
            <a:fld id="{C662083C-0616-4FBD-B6F2-5F8246FCF760}" type="slidenum">
              <a:rPr lang="en-IE" sz="1000" smtClean="0">
                <a:solidFill>
                  <a:srgbClr val="A4A499"/>
                </a:solidFill>
              </a:rPr>
              <a:t>‹#›</a:t>
            </a:fld>
            <a:endParaRPr lang="en-IE" sz="1000" dirty="0">
              <a:solidFill>
                <a:srgbClr val="A4A499"/>
              </a:solidFill>
            </a:endParaRPr>
          </a:p>
        </p:txBody>
      </p:sp>
    </p:spTree>
    <p:extLst>
      <p:ext uri="{BB962C8B-B14F-4D97-AF65-F5344CB8AC3E}">
        <p14:creationId xmlns:p14="http://schemas.microsoft.com/office/powerpoint/2010/main" val="211541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805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1"/>
            <a:ext cx="2945659" cy="498055"/>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IE"/>
              <a:t>Click to edit Master text styles</a:t>
            </a:r>
          </a:p>
          <a:p>
            <a:pPr lvl="1"/>
            <a:r>
              <a:rPr lang="en-IE"/>
              <a:t>Second level</a:t>
            </a:r>
          </a:p>
          <a:p>
            <a:pPr lvl="2"/>
            <a:r>
              <a:rPr lang="en-IE"/>
              <a:t>Third level</a:t>
            </a:r>
          </a:p>
          <a:p>
            <a:pPr lvl="3"/>
            <a:r>
              <a:rPr lang="en-IE"/>
              <a:t>Fourth level</a:t>
            </a:r>
          </a:p>
          <a:p>
            <a:pPr lvl="4"/>
            <a:r>
              <a:rPr lang="en-IE"/>
              <a:t>Fifth level</a:t>
            </a:r>
            <a:endParaRPr lang="en-US"/>
          </a:p>
        </p:txBody>
      </p:sp>
      <p:sp>
        <p:nvSpPr>
          <p:cNvPr id="6" name="Footer Placeholder 5"/>
          <p:cNvSpPr>
            <a:spLocks noGrp="1"/>
          </p:cNvSpPr>
          <p:nvPr>
            <p:ph type="ftr" sz="quarter" idx="4"/>
          </p:nvPr>
        </p:nvSpPr>
        <p:spPr>
          <a:xfrm>
            <a:off x="0" y="9428584"/>
            <a:ext cx="2945659" cy="49805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1440" tIns="45720" rIns="91440" bIns="45720" rtlCol="0" anchor="b"/>
          <a:lstStyle>
            <a:lvl1pPr algn="r">
              <a:defRPr sz="1000">
                <a:solidFill>
                  <a:srgbClr val="A4A499"/>
                </a:solidFill>
              </a:defRPr>
            </a:lvl1pPr>
          </a:lstStyle>
          <a:p>
            <a:fld id="{F5680D4B-AEE5-E240-BA41-D7B13BFECD56}" type="slidenum">
              <a:rPr lang="en-US" smtClean="0"/>
              <a:pPr/>
              <a:t>‹#›</a:t>
            </a:fld>
            <a:endParaRPr lang="en-US" dirty="0"/>
          </a:p>
        </p:txBody>
      </p:sp>
    </p:spTree>
    <p:extLst>
      <p:ext uri="{BB962C8B-B14F-4D97-AF65-F5344CB8AC3E}">
        <p14:creationId xmlns:p14="http://schemas.microsoft.com/office/powerpoint/2010/main" val="1553934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8650" y="626534"/>
            <a:ext cx="5854700" cy="1134533"/>
          </a:xfrm>
        </p:spPr>
        <p:txBody>
          <a:bodyPr anchor="t" anchorCtr="0">
            <a:normAutofit/>
          </a:bodyPr>
          <a:lstStyle>
            <a:lvl1pPr algn="l">
              <a:lnSpc>
                <a:spcPct val="90000"/>
              </a:lnSpc>
              <a:defRPr sz="3600" b="0">
                <a:solidFill>
                  <a:srgbClr val="002060"/>
                </a:solidFill>
                <a:latin typeface="+mn-lt"/>
              </a:defRPr>
            </a:lvl1pPr>
          </a:lstStyle>
          <a:p>
            <a:r>
              <a:rPr lang="en-US" noProof="0"/>
              <a:t>Click to edit Master title style</a:t>
            </a:r>
            <a:endParaRPr lang="en-IE" noProof="0" dirty="0"/>
          </a:p>
        </p:txBody>
      </p:sp>
      <p:sp>
        <p:nvSpPr>
          <p:cNvPr id="3" name="Subtitle 2"/>
          <p:cNvSpPr>
            <a:spLocks noGrp="1"/>
          </p:cNvSpPr>
          <p:nvPr>
            <p:ph type="subTitle" idx="1"/>
          </p:nvPr>
        </p:nvSpPr>
        <p:spPr>
          <a:xfrm>
            <a:off x="628650" y="1836077"/>
            <a:ext cx="5854700" cy="736600"/>
          </a:xfrm>
          <a:prstGeom prst="rect">
            <a:avLst/>
          </a:prstGeom>
        </p:spPr>
        <p:txBody>
          <a:bodyPr>
            <a:normAutofit/>
          </a:bodyPr>
          <a:lstStyle>
            <a:lvl1pPr marL="0" indent="0" algn="l">
              <a:lnSpc>
                <a:spcPct val="100000"/>
              </a:lnSpc>
              <a:spcBef>
                <a:spcPts val="0"/>
              </a:spcBef>
              <a:buNone/>
              <a:defRPr sz="1800">
                <a:solidFill>
                  <a:srgbClr val="00B0F0"/>
                </a:solidFill>
                <a:latin typeface="Georgia" charset="0"/>
                <a:ea typeface="Georgia" charset="0"/>
                <a:cs typeface="Georgi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IE" noProof="0" dirty="0"/>
          </a:p>
        </p:txBody>
      </p:sp>
      <p:cxnSp>
        <p:nvCxnSpPr>
          <p:cNvPr id="7" name="Straight Connector 6"/>
          <p:cNvCxnSpPr/>
          <p:nvPr/>
        </p:nvCxnSpPr>
        <p:spPr>
          <a:xfrm>
            <a:off x="628650" y="553398"/>
            <a:ext cx="58547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7" descr="Backpage2.jpg"/>
          <p:cNvPicPr>
            <a:picLocks noChangeAspect="1"/>
          </p:cNvPicPr>
          <p:nvPr userDrawn="1"/>
        </p:nvPicPr>
        <p:blipFill rotWithShape="1">
          <a:blip r:embed="rId2">
            <a:extLst>
              <a:ext uri="{28A0092B-C50C-407E-A947-70E740481C1C}">
                <a14:useLocalDpi xmlns:a14="http://schemas.microsoft.com/office/drawing/2010/main" val="0"/>
              </a:ext>
            </a:extLst>
          </a:blip>
          <a:srcRect t="36856" b="15437"/>
          <a:stretch/>
        </p:blipFill>
        <p:spPr>
          <a:xfrm>
            <a:off x="0" y="2527054"/>
            <a:ext cx="9144000" cy="3271059"/>
          </a:xfrm>
          <a:prstGeom prst="rect">
            <a:avLst/>
          </a:prstGeom>
        </p:spPr>
      </p:pic>
      <p:sp>
        <p:nvSpPr>
          <p:cNvPr id="11" name="TextBox 10"/>
          <p:cNvSpPr txBox="1"/>
          <p:nvPr userDrawn="1"/>
        </p:nvSpPr>
        <p:spPr>
          <a:xfrm>
            <a:off x="539750" y="6095646"/>
            <a:ext cx="1221809" cy="230832"/>
          </a:xfrm>
          <a:prstGeom prst="rect">
            <a:avLst/>
          </a:prstGeom>
          <a:noFill/>
        </p:spPr>
        <p:txBody>
          <a:bodyPr wrap="none" rtlCol="0">
            <a:spAutoFit/>
          </a:bodyPr>
          <a:lstStyle/>
          <a:p>
            <a:r>
              <a:rPr lang="en-US" sz="900" dirty="0" err="1"/>
              <a:t>mccannfitzgerald.com</a:t>
            </a:r>
            <a:endParaRPr lang="en-US" sz="900" dirty="0"/>
          </a:p>
        </p:txBody>
      </p:sp>
    </p:spTree>
    <p:extLst>
      <p:ext uri="{BB962C8B-B14F-4D97-AF65-F5344CB8AC3E}">
        <p14:creationId xmlns:p14="http://schemas.microsoft.com/office/powerpoint/2010/main" val="755717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13" name="Straight Connector 12"/>
          <p:cNvCxnSpPr/>
          <p:nvPr/>
        </p:nvCxnSpPr>
        <p:spPr>
          <a:xfrm>
            <a:off x="628650" y="553398"/>
            <a:ext cx="74420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628650" y="1825625"/>
            <a:ext cx="7442073" cy="4351338"/>
          </a:xfrm>
          <a:prstGeom prst="rect">
            <a:avLst/>
          </a:prstGeom>
        </p:spPr>
        <p:txBody>
          <a:bodyPr/>
          <a:lstStyle>
            <a:lvl1pPr>
              <a:lnSpc>
                <a:spcPct val="100000"/>
              </a:lnSpc>
              <a:buClr>
                <a:srgbClr val="00B0F0"/>
              </a:buClr>
              <a:defRPr>
                <a:solidFill>
                  <a:srgbClr val="002060"/>
                </a:solidFill>
              </a:defRPr>
            </a:lvl1pPr>
            <a:lvl2pPr marL="630238" indent="-266700">
              <a:lnSpc>
                <a:spcPct val="100000"/>
              </a:lnSpc>
              <a:buClr>
                <a:srgbClr val="00B0F0"/>
              </a:buClr>
              <a:buFont typeface="Symbol" panose="05050102010706020507" pitchFamily="18" charset="2"/>
              <a:buChar char="-"/>
              <a:defRPr/>
            </a:lvl2pPr>
            <a:lvl3pPr marL="900113" indent="-228600">
              <a:lnSpc>
                <a:spcPct val="100000"/>
              </a:lnSpc>
              <a:buClr>
                <a:srgbClr val="00B0F0"/>
              </a:buClr>
              <a:defRPr/>
            </a:lvl3pPr>
            <a:lvl4pPr marL="1262063" indent="-228600">
              <a:lnSpc>
                <a:spcPct val="100000"/>
              </a:lnSpc>
              <a:buClr>
                <a:srgbClr val="00B0F0"/>
              </a:buClr>
              <a:buFont typeface="Symbol" panose="05050102010706020507" pitchFamily="18" charset="2"/>
              <a:buChar char="-"/>
              <a:defRPr/>
            </a:lvl4pPr>
            <a:lvl5pPr marL="1530350" indent="-228600">
              <a:buClr>
                <a:srgbClr val="00B0F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4"/>
          <p:cNvSpPr>
            <a:spLocks noGrp="1"/>
          </p:cNvSpPr>
          <p:nvPr>
            <p:ph type="sldNum" sz="quarter" idx="4"/>
          </p:nvPr>
        </p:nvSpPr>
        <p:spPr>
          <a:xfrm>
            <a:off x="6023948" y="6356351"/>
            <a:ext cx="2133600" cy="365125"/>
          </a:xfrm>
          <a:prstGeom prst="rect">
            <a:avLst/>
          </a:prstGeom>
        </p:spPr>
        <p:txBody>
          <a:bodyPr vert="horz" lIns="91440" tIns="45720" rIns="91440" bIns="45720" rtlCol="0" anchor="ctr"/>
          <a:lstStyle>
            <a:lvl1pPr algn="r">
              <a:defRPr sz="1000" b="0">
                <a:solidFill>
                  <a:srgbClr val="A4A499"/>
                </a:solidFill>
              </a:defRPr>
            </a:lvl1pPr>
          </a:lstStyle>
          <a:p>
            <a:fld id="{8F2EA0CE-365C-488B-82B5-27FC2996DD92}" type="slidenum">
              <a:rPr lang="en-IE" smtClean="0"/>
              <a:pPr/>
              <a:t>‹#›</a:t>
            </a:fld>
            <a:endParaRPr lang="en-IE" dirty="0"/>
          </a:p>
        </p:txBody>
      </p:sp>
      <p:sp>
        <p:nvSpPr>
          <p:cNvPr id="10" name="Footer Placeholder 2"/>
          <p:cNvSpPr>
            <a:spLocks noGrp="1"/>
          </p:cNvSpPr>
          <p:nvPr>
            <p:ph type="ftr" sz="quarter" idx="10"/>
          </p:nvPr>
        </p:nvSpPr>
        <p:spPr>
          <a:xfrm>
            <a:off x="628650" y="6356351"/>
            <a:ext cx="5391150" cy="365125"/>
          </a:xfrm>
        </p:spPr>
        <p:txBody>
          <a:bodyPr/>
          <a:lstStyle/>
          <a:p>
            <a:r>
              <a:rPr lang="en-US" dirty="0"/>
              <a:t>DD Month 2021 | Title of Presentation</a:t>
            </a:r>
            <a:endParaRPr lang="en-IE" dirty="0"/>
          </a:p>
        </p:txBody>
      </p:sp>
      <p:sp>
        <p:nvSpPr>
          <p:cNvPr id="9" name="Title Placeholder 1"/>
          <p:cNvSpPr>
            <a:spLocks noGrp="1"/>
          </p:cNvSpPr>
          <p:nvPr>
            <p:ph type="title"/>
          </p:nvPr>
        </p:nvSpPr>
        <p:spPr>
          <a:xfrm>
            <a:off x="628650" y="638383"/>
            <a:ext cx="7442073" cy="843285"/>
          </a:xfrm>
          <a:prstGeom prst="rect">
            <a:avLst/>
          </a:prstGeom>
        </p:spPr>
        <p:txBody>
          <a:bodyPr vert="horz" lIns="91440" tIns="45720" rIns="91440" bIns="45720" rtlCol="0" anchor="t" anchorCtr="0">
            <a:normAutofit/>
          </a:bodyPr>
          <a:lstStyle/>
          <a:p>
            <a:r>
              <a:rPr lang="en-US"/>
              <a:t>Click to edit Master title style</a:t>
            </a:r>
            <a:endParaRPr lang="en-US" dirty="0"/>
          </a:p>
        </p:txBody>
      </p:sp>
    </p:spTree>
    <p:extLst>
      <p:ext uri="{BB962C8B-B14F-4D97-AF65-F5344CB8AC3E}">
        <p14:creationId xmlns:p14="http://schemas.microsoft.com/office/powerpoint/2010/main" val="382400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442716" cy="4351338"/>
          </a:xfrm>
          <a:prstGeom prst="rect">
            <a:avLst/>
          </a:prstGeom>
        </p:spPr>
        <p:txBody>
          <a:bodyPr/>
          <a:lstStyle>
            <a:lvl1pPr marL="265113" indent="-257175">
              <a:buFont typeface="Arial" panose="020B0604020202020204" pitchFamily="34" charset="0"/>
              <a:buChar char="•"/>
              <a:defRPr/>
            </a:lvl1pPr>
            <a:lvl2pPr marL="628650" indent="-265113">
              <a:buFont typeface="Symbol" panose="05050102010706020507" pitchFamily="18" charset="2"/>
              <a:buChar char="-"/>
              <a:defRPr/>
            </a:lvl2pPr>
            <a:lvl3pPr marL="900113" indent="-228600">
              <a:defRPr/>
            </a:lvl3pPr>
            <a:lvl4pPr marL="1168400" indent="-228600">
              <a:defRPr i="0"/>
            </a:lvl4pPr>
            <a:lvl5pPr marL="1435100" indent="-22860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441573" cy="4351338"/>
          </a:xfrm>
          <a:prstGeom prst="rect">
            <a:avLst/>
          </a:prstGeom>
        </p:spPr>
        <p:txBody>
          <a:bodyPr/>
          <a:lstStyle>
            <a:lvl1pPr>
              <a:defRPr lang="en-US" sz="2000" kern="1200" dirty="0" smtClean="0">
                <a:solidFill>
                  <a:srgbClr val="002060"/>
                </a:solidFill>
                <a:latin typeface="Georgia" charset="0"/>
                <a:ea typeface="Georgia" charset="0"/>
                <a:cs typeface="Georgia" charset="0"/>
              </a:defRPr>
            </a:lvl1pPr>
            <a:lvl3pPr marL="900113" indent="-228600">
              <a:defRPr/>
            </a:lvl3pPr>
            <a:lvl4pPr marL="1168400" indent="-228600">
              <a:defRPr i="0"/>
            </a:lvl4pPr>
            <a:lvl5pPr marL="1435100" indent="-22860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p:cNvCxnSpPr/>
          <p:nvPr/>
        </p:nvCxnSpPr>
        <p:spPr>
          <a:xfrm>
            <a:off x="628650" y="553398"/>
            <a:ext cx="74420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0"/>
          </p:nvPr>
        </p:nvSpPr>
        <p:spPr/>
        <p:txBody>
          <a:bodyPr/>
          <a:lstStyle/>
          <a:p>
            <a:r>
              <a:rPr lang="en-US" dirty="0"/>
              <a:t>DD Month 2021 | Title of Presentation</a:t>
            </a:r>
            <a:endParaRPr lang="en-IE" dirty="0"/>
          </a:p>
        </p:txBody>
      </p:sp>
      <p:sp>
        <p:nvSpPr>
          <p:cNvPr id="11" name="Slide Number Placeholder 4"/>
          <p:cNvSpPr>
            <a:spLocks noGrp="1"/>
          </p:cNvSpPr>
          <p:nvPr>
            <p:ph type="sldNum" sz="quarter" idx="4"/>
          </p:nvPr>
        </p:nvSpPr>
        <p:spPr>
          <a:xfrm>
            <a:off x="6023948" y="6356351"/>
            <a:ext cx="2133600" cy="365125"/>
          </a:xfrm>
          <a:prstGeom prst="rect">
            <a:avLst/>
          </a:prstGeom>
        </p:spPr>
        <p:txBody>
          <a:bodyPr vert="horz" lIns="91440" tIns="45720" rIns="91440" bIns="45720" rtlCol="0" anchor="ctr"/>
          <a:lstStyle>
            <a:lvl1pPr algn="r">
              <a:defRPr sz="1000" b="0">
                <a:solidFill>
                  <a:srgbClr val="A4A499"/>
                </a:solidFill>
              </a:defRPr>
            </a:lvl1pPr>
          </a:lstStyle>
          <a:p>
            <a:fld id="{8F2EA0CE-365C-488B-82B5-27FC2996DD92}" type="slidenum">
              <a:rPr lang="en-IE" smtClean="0"/>
              <a:pPr/>
              <a:t>‹#›</a:t>
            </a:fld>
            <a:endParaRPr lang="en-IE" dirty="0"/>
          </a:p>
        </p:txBody>
      </p:sp>
    </p:spTree>
    <p:extLst>
      <p:ext uri="{BB962C8B-B14F-4D97-AF65-F5344CB8AC3E}">
        <p14:creationId xmlns:p14="http://schemas.microsoft.com/office/powerpoint/2010/main" val="896353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457201"/>
            <a:ext cx="4202964"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Title 1"/>
          <p:cNvSpPr>
            <a:spLocks noGrp="1"/>
          </p:cNvSpPr>
          <p:nvPr>
            <p:ph type="title"/>
          </p:nvPr>
        </p:nvSpPr>
        <p:spPr>
          <a:xfrm>
            <a:off x="629840" y="659876"/>
            <a:ext cx="3062265" cy="830257"/>
          </a:xfrm>
        </p:spPr>
        <p:txBody>
          <a:bodyPr anchor="t">
            <a:noAutofit/>
          </a:bodyPr>
          <a:lstStyle>
            <a:lvl1pPr>
              <a:defRPr sz="2800"/>
            </a:lvl1pPr>
          </a:lstStyle>
          <a:p>
            <a:r>
              <a:rPr lang="en-US"/>
              <a:t>Click to edit Master title style</a:t>
            </a:r>
            <a:endParaRPr lang="en-US" dirty="0"/>
          </a:p>
        </p:txBody>
      </p:sp>
      <p:cxnSp>
        <p:nvCxnSpPr>
          <p:cNvPr id="10" name="Straight Connector 9"/>
          <p:cNvCxnSpPr/>
          <p:nvPr/>
        </p:nvCxnSpPr>
        <p:spPr>
          <a:xfrm>
            <a:off x="628650" y="553398"/>
            <a:ext cx="295036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0"/>
          </p:nvPr>
        </p:nvSpPr>
        <p:spPr/>
        <p:txBody>
          <a:bodyPr/>
          <a:lstStyle/>
          <a:p>
            <a:r>
              <a:rPr lang="en-US" dirty="0"/>
              <a:t>DD Month 2021 | Title of Presentation</a:t>
            </a:r>
            <a:endParaRPr lang="en-IE" dirty="0"/>
          </a:p>
        </p:txBody>
      </p:sp>
      <p:sp>
        <p:nvSpPr>
          <p:cNvPr id="8" name="Content Placeholder 2"/>
          <p:cNvSpPr>
            <a:spLocks noGrp="1"/>
          </p:cNvSpPr>
          <p:nvPr>
            <p:ph sz="half" idx="11"/>
          </p:nvPr>
        </p:nvSpPr>
        <p:spPr>
          <a:xfrm>
            <a:off x="628650" y="1825625"/>
            <a:ext cx="2950369" cy="4035426"/>
          </a:xfrm>
          <a:prstGeom prst="rect">
            <a:avLst/>
          </a:prstGeom>
        </p:spPr>
        <p:txBody>
          <a:bodyPr>
            <a:normAutofit/>
          </a:bodyPr>
          <a:lstStyle>
            <a:lvl1pPr marL="265113" indent="-257175">
              <a:buFont typeface="Arial" panose="020B0604020202020204" pitchFamily="34" charset="0"/>
              <a:buChar char="•"/>
              <a:defRPr sz="2000"/>
            </a:lvl1pPr>
            <a:lvl2pPr>
              <a:defRPr sz="2000"/>
            </a:lvl2pPr>
            <a:lvl3pPr marL="900113" indent="-228600">
              <a:defRPr sz="1800"/>
            </a:lvl3pPr>
            <a:lvl4pPr marL="1262063" indent="-228600">
              <a:defRPr sz="1800" i="0"/>
            </a:lvl4pPr>
            <a:lvl5pPr marL="1616075" indent="-228600">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4"/>
          <p:cNvSpPr>
            <a:spLocks noGrp="1"/>
          </p:cNvSpPr>
          <p:nvPr>
            <p:ph type="sldNum" sz="quarter" idx="4"/>
          </p:nvPr>
        </p:nvSpPr>
        <p:spPr>
          <a:xfrm>
            <a:off x="6023948" y="6356351"/>
            <a:ext cx="2133600" cy="365125"/>
          </a:xfrm>
          <a:prstGeom prst="rect">
            <a:avLst/>
          </a:prstGeom>
        </p:spPr>
        <p:txBody>
          <a:bodyPr vert="horz" lIns="91440" tIns="45720" rIns="91440" bIns="45720" rtlCol="0" anchor="ctr"/>
          <a:lstStyle>
            <a:lvl1pPr algn="r">
              <a:defRPr sz="1000" b="0">
                <a:solidFill>
                  <a:srgbClr val="A4A499"/>
                </a:solidFill>
              </a:defRPr>
            </a:lvl1pPr>
          </a:lstStyle>
          <a:p>
            <a:fld id="{8F2EA0CE-365C-488B-82B5-27FC2996DD92}" type="slidenum">
              <a:rPr lang="en-IE" smtClean="0"/>
              <a:pPr/>
              <a:t>‹#›</a:t>
            </a:fld>
            <a:endParaRPr lang="en-IE" dirty="0"/>
          </a:p>
        </p:txBody>
      </p:sp>
    </p:spTree>
    <p:extLst>
      <p:ext uri="{BB962C8B-B14F-4D97-AF65-F5344CB8AC3E}">
        <p14:creationId xmlns:p14="http://schemas.microsoft.com/office/powerpoint/2010/main" val="1421039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ackPage">
    <p:bg>
      <p:bgPr>
        <a:solidFill>
          <a:schemeClr val="bg1"/>
        </a:solidFill>
        <a:effectLst/>
      </p:bgPr>
    </p:bg>
    <p:spTree>
      <p:nvGrpSpPr>
        <p:cNvPr id="1" name=""/>
        <p:cNvGrpSpPr/>
        <p:nvPr/>
      </p:nvGrpSpPr>
      <p:grpSpPr>
        <a:xfrm>
          <a:off x="0" y="0"/>
          <a:ext cx="0" cy="0"/>
          <a:chOff x="0" y="0"/>
          <a:chExt cx="0" cy="0"/>
        </a:xfrm>
      </p:grpSpPr>
      <p:pic>
        <p:nvPicPr>
          <p:cNvPr id="6" name="Picture 5"/>
          <p:cNvPicPr/>
          <p:nvPr userDrawn="1"/>
        </p:nvPicPr>
        <p:blipFill rotWithShape="1">
          <a:blip r:embed="rId2" cstate="print">
            <a:extLst>
              <a:ext uri="{28A0092B-C50C-407E-A947-70E740481C1C}">
                <a14:useLocalDpi xmlns:a14="http://schemas.microsoft.com/office/drawing/2010/main" val="0"/>
              </a:ext>
            </a:extLst>
          </a:blip>
          <a:srcRect t="68436" b="11222"/>
          <a:stretch/>
        </p:blipFill>
        <p:spPr>
          <a:xfrm>
            <a:off x="150125" y="3415352"/>
            <a:ext cx="7209155" cy="2074460"/>
          </a:xfrm>
          <a:prstGeom prst="rect">
            <a:avLst/>
          </a:prstGeom>
        </p:spPr>
      </p:pic>
      <p:pic>
        <p:nvPicPr>
          <p:cNvPr id="7" name="Picture 6" descr="Backpage.jpg"/>
          <p:cNvPicPr>
            <a:picLocks noChangeAspect="1"/>
          </p:cNvPicPr>
          <p:nvPr userDrawn="1"/>
        </p:nvPicPr>
        <p:blipFill rotWithShape="1">
          <a:blip r:embed="rId3">
            <a:extLst>
              <a:ext uri="{28A0092B-C50C-407E-A947-70E740481C1C}">
                <a14:useLocalDpi xmlns:a14="http://schemas.microsoft.com/office/drawing/2010/main" val="0"/>
              </a:ext>
            </a:extLst>
          </a:blip>
          <a:srcRect l="1250" t="5744" r="-1250" b="92034"/>
          <a:stretch/>
        </p:blipFill>
        <p:spPr>
          <a:xfrm>
            <a:off x="0" y="359831"/>
            <a:ext cx="9144000" cy="152401"/>
          </a:xfrm>
          <a:prstGeom prst="rect">
            <a:avLst/>
          </a:prstGeom>
        </p:spPr>
      </p:pic>
    </p:spTree>
    <p:extLst>
      <p:ext uri="{BB962C8B-B14F-4D97-AF65-F5344CB8AC3E}">
        <p14:creationId xmlns:p14="http://schemas.microsoft.com/office/powerpoint/2010/main" val="841183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38383"/>
            <a:ext cx="7442073" cy="843285"/>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4" name="Footer Placeholder 3"/>
          <p:cNvSpPr>
            <a:spLocks noGrp="1"/>
          </p:cNvSpPr>
          <p:nvPr>
            <p:ph type="ftr" sz="quarter" idx="3"/>
          </p:nvPr>
        </p:nvSpPr>
        <p:spPr>
          <a:xfrm>
            <a:off x="628650" y="6356351"/>
            <a:ext cx="5391150" cy="365125"/>
          </a:xfrm>
          <a:prstGeom prst="rect">
            <a:avLst/>
          </a:prstGeom>
        </p:spPr>
        <p:txBody>
          <a:bodyPr vert="horz" lIns="91440" tIns="45720" rIns="91440" bIns="45720" rtlCol="0" anchor="ctr"/>
          <a:lstStyle>
            <a:lvl1pPr algn="l">
              <a:defRPr sz="1000">
                <a:solidFill>
                  <a:srgbClr val="A4A499"/>
                </a:solidFill>
              </a:defRPr>
            </a:lvl1pPr>
          </a:lstStyle>
          <a:p>
            <a:r>
              <a:rPr lang="en-US" dirty="0"/>
              <a:t>DD Month 2021 | Title of Presentation</a:t>
            </a:r>
            <a:endParaRPr lang="en-IE" dirty="0"/>
          </a:p>
        </p:txBody>
      </p:sp>
      <p:sp>
        <p:nvSpPr>
          <p:cNvPr id="5" name="Slide Number Placeholder 4"/>
          <p:cNvSpPr>
            <a:spLocks noGrp="1"/>
          </p:cNvSpPr>
          <p:nvPr>
            <p:ph type="sldNum" sz="quarter" idx="4"/>
          </p:nvPr>
        </p:nvSpPr>
        <p:spPr>
          <a:xfrm>
            <a:off x="6044266" y="6356351"/>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8B4E566-32DB-482E-A1D3-F41090E441BE}" type="slidenum">
              <a:rPr lang="en-IE" smtClean="0"/>
              <a:pPr/>
              <a:t>‹#›</a:t>
            </a:fld>
            <a:endParaRPr lang="en-IE" dirty="0"/>
          </a:p>
        </p:txBody>
      </p:sp>
      <p:sp>
        <p:nvSpPr>
          <p:cNvPr id="7" name="Text Placeholder 6"/>
          <p:cNvSpPr>
            <a:spLocks noGrp="1"/>
          </p:cNvSpPr>
          <p:nvPr>
            <p:ph type="body" idx="1"/>
          </p:nvPr>
        </p:nvSpPr>
        <p:spPr>
          <a:xfrm>
            <a:off x="628650" y="1600201"/>
            <a:ext cx="746161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dirty="0"/>
          </a:p>
        </p:txBody>
      </p:sp>
      <p:pic>
        <p:nvPicPr>
          <p:cNvPr id="6" name="Picture 5"/>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090260" y="221304"/>
            <a:ext cx="938288" cy="4496586"/>
          </a:xfrm>
          <a:prstGeom prst="rect">
            <a:avLst/>
          </a:prstGeom>
        </p:spPr>
      </p:pic>
    </p:spTree>
    <p:extLst>
      <p:ext uri="{BB962C8B-B14F-4D97-AF65-F5344CB8AC3E}">
        <p14:creationId xmlns:p14="http://schemas.microsoft.com/office/powerpoint/2010/main" val="815237781"/>
      </p:ext>
    </p:extLst>
  </p:cSld>
  <p:clrMap bg1="lt1" tx1="dk1" bg2="lt2" tx2="dk2" accent1="accent1" accent2="accent2" accent3="accent3" accent4="accent4" accent5="accent5" accent6="accent6" hlink="hlink" folHlink="folHlink"/>
  <p:sldLayoutIdLst>
    <p:sldLayoutId id="2147483682" r:id="rId1"/>
    <p:sldLayoutId id="2147483684" r:id="rId2"/>
    <p:sldLayoutId id="2147483686" r:id="rId3"/>
    <p:sldLayoutId id="2147483692" r:id="rId4"/>
    <p:sldLayoutId id="2147483701" r:id="rId5"/>
  </p:sldLayoutIdLst>
  <p:hf hdr="0" dt="0"/>
  <p:txStyles>
    <p:titleStyle>
      <a:lvl1pPr algn="l" defTabSz="914400" rtl="0" eaLnBrk="1" latinLnBrk="0" hangingPunct="1">
        <a:lnSpc>
          <a:spcPct val="85000"/>
        </a:lnSpc>
        <a:spcBef>
          <a:spcPct val="0"/>
        </a:spcBef>
        <a:buNone/>
        <a:defRPr sz="2800" b="1" kern="1200">
          <a:solidFill>
            <a:srgbClr val="002060"/>
          </a:solidFill>
          <a:latin typeface="+mn-lt"/>
          <a:ea typeface="+mj-ea"/>
          <a:cs typeface="+mj-cs"/>
        </a:defRPr>
      </a:lvl1pPr>
    </p:titleStyle>
    <p:bodyStyle>
      <a:lvl1pPr marL="269875" marR="0" indent="-269875" algn="l" defTabSz="914400" rtl="0" eaLnBrk="1" fontAlgn="auto" latinLnBrk="0" hangingPunct="1">
        <a:lnSpc>
          <a:spcPct val="100000"/>
        </a:lnSpc>
        <a:spcBef>
          <a:spcPts val="1000"/>
        </a:spcBef>
        <a:spcAft>
          <a:spcPts val="600"/>
        </a:spcAft>
        <a:buClr>
          <a:srgbClr val="00B0F0"/>
        </a:buClr>
        <a:buSzTx/>
        <a:buFont typeface="Arial"/>
        <a:buChar char="•"/>
        <a:tabLst/>
        <a:defRPr sz="2000" kern="1200">
          <a:solidFill>
            <a:srgbClr val="002060"/>
          </a:solidFill>
          <a:latin typeface="Georgia" charset="0"/>
          <a:ea typeface="Georgia" charset="0"/>
          <a:cs typeface="Georgia" charset="0"/>
        </a:defRPr>
      </a:lvl1pPr>
      <a:lvl2pPr marL="633413" marR="0" indent="-269875" algn="l" defTabSz="914400" rtl="0" eaLnBrk="1" fontAlgn="auto" latinLnBrk="0" hangingPunct="1">
        <a:lnSpc>
          <a:spcPct val="100000"/>
        </a:lnSpc>
        <a:spcBef>
          <a:spcPts val="1000"/>
        </a:spcBef>
        <a:spcAft>
          <a:spcPts val="600"/>
        </a:spcAft>
        <a:buClr>
          <a:srgbClr val="00B0F0"/>
        </a:buClr>
        <a:buSzTx/>
        <a:buFont typeface="Symbol" panose="05050102010706020507" pitchFamily="18" charset="2"/>
        <a:buChar char="-"/>
        <a:tabLst/>
        <a:defRPr sz="2000" i="0" kern="1200">
          <a:solidFill>
            <a:srgbClr val="002060"/>
          </a:solidFill>
          <a:latin typeface="Georgia" charset="0"/>
          <a:ea typeface="Georgia" charset="0"/>
          <a:cs typeface="Georgia" charset="0"/>
        </a:defRPr>
      </a:lvl2pPr>
      <a:lvl3pPr marL="985838" marR="0" indent="-228600" algn="l" defTabSz="914400" rtl="0" eaLnBrk="1" fontAlgn="auto" latinLnBrk="0" hangingPunct="1">
        <a:lnSpc>
          <a:spcPct val="100000"/>
        </a:lnSpc>
        <a:spcBef>
          <a:spcPts val="1000"/>
        </a:spcBef>
        <a:spcAft>
          <a:spcPts val="600"/>
        </a:spcAft>
        <a:buClr>
          <a:srgbClr val="00B0F0"/>
        </a:buClr>
        <a:buSzTx/>
        <a:buFont typeface="Arial"/>
        <a:buChar char="•"/>
        <a:tabLst/>
        <a:defRPr sz="1800" i="0" kern="1200">
          <a:solidFill>
            <a:srgbClr val="002060"/>
          </a:solidFill>
          <a:latin typeface="Georgia" charset="0"/>
          <a:ea typeface="Georgia" charset="0"/>
          <a:cs typeface="Georgia" charset="0"/>
        </a:defRPr>
      </a:lvl3pPr>
      <a:lvl4pPr marL="1349375" marR="0" indent="-228600" algn="l" defTabSz="914400" rtl="0" eaLnBrk="1" fontAlgn="auto" latinLnBrk="0" hangingPunct="1">
        <a:lnSpc>
          <a:spcPct val="100000"/>
        </a:lnSpc>
        <a:spcBef>
          <a:spcPts val="1000"/>
        </a:spcBef>
        <a:spcAft>
          <a:spcPts val="600"/>
        </a:spcAft>
        <a:buClr>
          <a:srgbClr val="00B0F0"/>
        </a:buClr>
        <a:buSzTx/>
        <a:buFont typeface="Symbol" panose="05050102010706020507" pitchFamily="18" charset="2"/>
        <a:buChar char="-"/>
        <a:tabLst/>
        <a:defRPr sz="1800" i="0" kern="1200">
          <a:solidFill>
            <a:schemeClr val="bg1">
              <a:lumMod val="65000"/>
            </a:schemeClr>
          </a:solidFill>
          <a:latin typeface="Georgia" charset="0"/>
          <a:ea typeface="Georgia" charset="0"/>
          <a:cs typeface="Georgia" charset="0"/>
        </a:defRPr>
      </a:lvl4pPr>
      <a:lvl5pPr marL="1797050" indent="-228600" algn="l" defTabSz="914400" rtl="0" eaLnBrk="1" latinLnBrk="0" hangingPunct="1">
        <a:lnSpc>
          <a:spcPct val="100000"/>
        </a:lnSpc>
        <a:spcBef>
          <a:spcPts val="1000"/>
        </a:spcBef>
        <a:spcAft>
          <a:spcPts val="600"/>
        </a:spcAft>
        <a:buClr>
          <a:srgbClr val="00B0F0"/>
        </a:buClr>
        <a:buFont typeface="Arial"/>
        <a:buChar char="•"/>
        <a:defRPr sz="1600" i="0" kern="1200">
          <a:solidFill>
            <a:schemeClr val="bg1">
              <a:lumMod val="65000"/>
            </a:schemeClr>
          </a:solidFill>
          <a:latin typeface="Georgia" charset="0"/>
          <a:ea typeface="Georgia" charset="0"/>
          <a:cs typeface="Georgi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73805" y="632179"/>
            <a:ext cx="7084115" cy="1134533"/>
          </a:xfrm>
        </p:spPr>
        <p:txBody>
          <a:bodyPr>
            <a:normAutofit fontScale="90000"/>
          </a:bodyPr>
          <a:lstStyle/>
          <a:p>
            <a:r>
              <a:rPr lang="en-IE" sz="3200" b="1" dirty="0"/>
              <a:t>Talking about Indemnities:</a:t>
            </a:r>
            <a:br>
              <a:rPr lang="en-IE" sz="3200" b="1" dirty="0"/>
            </a:br>
            <a:r>
              <a:rPr lang="en-IE" sz="3200" dirty="0">
                <a:latin typeface="+mj-lt"/>
              </a:rPr>
              <a:t>How the Courts interpret indemnity clauses</a:t>
            </a:r>
          </a:p>
        </p:txBody>
      </p:sp>
      <p:sp>
        <p:nvSpPr>
          <p:cNvPr id="8" name="Subtitle 7"/>
          <p:cNvSpPr>
            <a:spLocks noGrp="1"/>
          </p:cNvSpPr>
          <p:nvPr>
            <p:ph type="subTitle" idx="1"/>
          </p:nvPr>
        </p:nvSpPr>
        <p:spPr>
          <a:xfrm>
            <a:off x="628649" y="2154130"/>
            <a:ext cx="5854700" cy="736600"/>
          </a:xfrm>
        </p:spPr>
        <p:txBody>
          <a:bodyPr>
            <a:normAutofit/>
          </a:bodyPr>
          <a:lstStyle/>
          <a:p>
            <a:pPr>
              <a:spcAft>
                <a:spcPts val="0"/>
              </a:spcAft>
            </a:pPr>
            <a:r>
              <a:rPr lang="en-IE" sz="1600" dirty="0"/>
              <a:t>27 September 2022</a:t>
            </a:r>
          </a:p>
          <a:p>
            <a:pPr>
              <a:spcAft>
                <a:spcPts val="0"/>
              </a:spcAft>
            </a:pPr>
            <a:r>
              <a:rPr lang="en-IE" sz="1600" dirty="0"/>
              <a:t>Sean Carr, Partner </a:t>
            </a:r>
          </a:p>
        </p:txBody>
      </p:sp>
    </p:spTree>
    <p:extLst>
      <p:ext uri="{BB962C8B-B14F-4D97-AF65-F5344CB8AC3E}">
        <p14:creationId xmlns:p14="http://schemas.microsoft.com/office/powerpoint/2010/main" val="2172280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81668"/>
            <a:ext cx="7442073" cy="4695295"/>
          </a:xfrm>
        </p:spPr>
        <p:txBody>
          <a:bodyPr>
            <a:normAutofit fontScale="92500" lnSpcReduction="20000"/>
          </a:bodyPr>
          <a:lstStyle/>
          <a:p>
            <a:pPr marL="0" indent="0">
              <a:buNone/>
            </a:pPr>
            <a:r>
              <a:rPr lang="en-GB" dirty="0"/>
              <a:t>Investors Compensation Scheme v. West Bromwich Building Society [1997] </a:t>
            </a:r>
            <a:r>
              <a:rPr lang="en-GB" dirty="0" err="1"/>
              <a:t>UKHL</a:t>
            </a:r>
            <a:r>
              <a:rPr lang="en-GB" dirty="0"/>
              <a:t> 28</a:t>
            </a:r>
          </a:p>
          <a:p>
            <a:pPr marL="457200" indent="-457200">
              <a:buFont typeface="+mj-lt"/>
              <a:buAutoNum type="arabicPeriod" startAt="3"/>
            </a:pPr>
            <a:r>
              <a:rPr lang="en-GB" sz="1800" dirty="0"/>
              <a:t>Pre-contractual negotiations are inadmissible</a:t>
            </a:r>
          </a:p>
          <a:p>
            <a:pPr marL="0" indent="0">
              <a:buNone/>
            </a:pPr>
            <a:r>
              <a:rPr lang="en-GB" sz="1800" dirty="0"/>
              <a:t>Previous negotiations of the parties and their declarations of subjective intent are inadmissible as background</a:t>
            </a:r>
          </a:p>
          <a:p>
            <a:pPr marL="457200" indent="-457200">
              <a:buFont typeface="+mj-lt"/>
              <a:buAutoNum type="arabicPeriod" startAt="4"/>
            </a:pPr>
            <a:r>
              <a:rPr lang="en-GB" sz="1800" dirty="0"/>
              <a:t>Substitution of words and syntax</a:t>
            </a:r>
          </a:p>
          <a:p>
            <a:pPr marL="0" indent="0">
              <a:buNone/>
            </a:pPr>
            <a:r>
              <a:rPr lang="en-GB" sz="1800" dirty="0"/>
              <a:t>The background circumstances “may not merely enable the reasonable man to choose between the possible meanings of words which are ambiguous but even (as occasionally happens in ordinary life) to conclude that the parties must, for whatever reason, have used the wrong words or syntax.”</a:t>
            </a:r>
          </a:p>
          <a:p>
            <a:pPr marL="457200" indent="-457200">
              <a:buFont typeface="+mj-lt"/>
              <a:buAutoNum type="arabicPeriod" startAt="5"/>
            </a:pPr>
            <a:r>
              <a:rPr lang="en-GB" sz="1800" dirty="0"/>
              <a:t>Business common sense </a:t>
            </a:r>
          </a:p>
          <a:p>
            <a:pPr marL="0" indent="0">
              <a:buNone/>
            </a:pPr>
            <a:r>
              <a:rPr lang="en-GB" sz="1800" dirty="0"/>
              <a:t>The natural and ordinary meaning must yield to business common sense if it flouts it.  However, there is the presumption that people do not easily make linguistic mistakes.</a:t>
            </a:r>
          </a:p>
          <a:p>
            <a:pPr marL="360363" lvl="1" indent="0">
              <a:buNone/>
            </a:pPr>
            <a:endParaRPr lang="en-GB" sz="1800" dirty="0"/>
          </a:p>
          <a:p>
            <a:pPr marL="0" indent="0">
              <a:buNone/>
            </a:pPr>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9</a:t>
            </a:fld>
            <a:endParaRPr lang="en-IE" dirty="0"/>
          </a:p>
        </p:txBody>
      </p:sp>
      <p:sp>
        <p:nvSpPr>
          <p:cNvPr id="4" name="Footer Placeholder 3"/>
          <p:cNvSpPr>
            <a:spLocks noGrp="1"/>
          </p:cNvSpPr>
          <p:nvPr>
            <p:ph type="ftr" sz="quarter" idx="10"/>
          </p:nvPr>
        </p:nvSpPr>
        <p:spPr/>
        <p:txBody>
          <a:bodyPr/>
          <a:lstStyle/>
          <a:p>
            <a:r>
              <a:rPr lang="en-US"/>
              <a:t>DD Month 2021 | Title of Presentation</a:t>
            </a:r>
            <a:endParaRPr lang="en-IE" dirty="0"/>
          </a:p>
        </p:txBody>
      </p:sp>
      <p:sp>
        <p:nvSpPr>
          <p:cNvPr id="5" name="Title 4"/>
          <p:cNvSpPr>
            <a:spLocks noGrp="1"/>
          </p:cNvSpPr>
          <p:nvPr>
            <p:ph type="title"/>
          </p:nvPr>
        </p:nvSpPr>
        <p:spPr/>
        <p:txBody>
          <a:bodyPr/>
          <a:lstStyle/>
          <a:p>
            <a:r>
              <a:rPr lang="en-IE" dirty="0"/>
              <a:t>UK </a:t>
            </a:r>
            <a:r>
              <a:rPr lang="en-IE" dirty="0" err="1"/>
              <a:t>Caselaw</a:t>
            </a:r>
            <a:endParaRPr lang="en-IE" dirty="0"/>
          </a:p>
        </p:txBody>
      </p:sp>
    </p:spTree>
    <p:extLst>
      <p:ext uri="{BB962C8B-B14F-4D97-AF65-F5344CB8AC3E}">
        <p14:creationId xmlns:p14="http://schemas.microsoft.com/office/powerpoint/2010/main" val="1825354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8F2EA0CE-365C-488B-82B5-27FC2996DD92}" type="slidenum">
              <a:rPr lang="en-IE" smtClean="0"/>
              <a:pPr/>
              <a:t>10</a:t>
            </a:fld>
            <a:endParaRPr lang="en-IE" dirty="0"/>
          </a:p>
        </p:txBody>
      </p:sp>
      <p:sp>
        <p:nvSpPr>
          <p:cNvPr id="5" name="Title 4"/>
          <p:cNvSpPr>
            <a:spLocks noGrp="1"/>
          </p:cNvSpPr>
          <p:nvPr>
            <p:ph type="title"/>
          </p:nvPr>
        </p:nvSpPr>
        <p:spPr>
          <a:xfrm>
            <a:off x="559076" y="588687"/>
            <a:ext cx="7598472" cy="554313"/>
          </a:xfrm>
        </p:spPr>
        <p:txBody>
          <a:bodyPr>
            <a:normAutofit fontScale="90000"/>
          </a:bodyPr>
          <a:lstStyle/>
          <a:p>
            <a:r>
              <a:rPr lang="en-IE" dirty="0"/>
              <a:t>UK </a:t>
            </a:r>
            <a:r>
              <a:rPr lang="en-IE" dirty="0" err="1"/>
              <a:t>Caselaw</a:t>
            </a:r>
            <a:br>
              <a:rPr lang="en-IE" dirty="0"/>
            </a:br>
            <a:endParaRPr lang="en-IE" b="0" dirty="0"/>
          </a:p>
        </p:txBody>
      </p:sp>
      <p:sp>
        <p:nvSpPr>
          <p:cNvPr id="17" name="Content Placeholder 16"/>
          <p:cNvSpPr>
            <a:spLocks noGrp="1"/>
          </p:cNvSpPr>
          <p:nvPr>
            <p:ph idx="1"/>
          </p:nvPr>
        </p:nvSpPr>
        <p:spPr>
          <a:xfrm>
            <a:off x="628650" y="1331843"/>
            <a:ext cx="7759976" cy="5178287"/>
          </a:xfrm>
        </p:spPr>
        <p:txBody>
          <a:bodyPr>
            <a:normAutofit/>
          </a:bodyPr>
          <a:lstStyle/>
          <a:p>
            <a:pPr marL="0" indent="0">
              <a:buNone/>
            </a:pPr>
            <a:r>
              <a:rPr lang="en-IE" sz="1800" b="1" dirty="0"/>
              <a:t>Rainy Sky SA &amp; </a:t>
            </a:r>
            <a:r>
              <a:rPr lang="en-IE" sz="1800" b="1" dirty="0" err="1"/>
              <a:t>Orsd</a:t>
            </a:r>
            <a:r>
              <a:rPr lang="en-IE" sz="1800" b="1" dirty="0"/>
              <a:t> v </a:t>
            </a:r>
            <a:r>
              <a:rPr lang="en-IE" sz="1800" b="1" dirty="0" err="1"/>
              <a:t>Kookmin</a:t>
            </a:r>
            <a:r>
              <a:rPr lang="en-IE" sz="1800" b="1" dirty="0"/>
              <a:t> Bank [2011] </a:t>
            </a:r>
            <a:r>
              <a:rPr lang="en-IE" sz="1800" b="1" dirty="0" err="1"/>
              <a:t>UKSC</a:t>
            </a:r>
            <a:r>
              <a:rPr lang="en-IE" sz="1800" b="1" dirty="0"/>
              <a:t> 50</a:t>
            </a:r>
          </a:p>
          <a:p>
            <a:r>
              <a:rPr lang="en-GB" sz="1800" dirty="0"/>
              <a:t>Clarified the circumstances in which “business common sense” should be applied.</a:t>
            </a:r>
          </a:p>
          <a:p>
            <a:r>
              <a:rPr lang="en-GB" sz="1800" dirty="0"/>
              <a:t>Lord Clarke said “if there are two possible constructions, the court is entitled to prefer the construction which is consistent with business common sense and to reject the other”.</a:t>
            </a:r>
          </a:p>
          <a:p>
            <a:r>
              <a:rPr lang="en-GB" sz="1800" dirty="0"/>
              <a:t>Rainy Sky entered into a shipbuilding contract with a manufacturer that later went insolvent.</a:t>
            </a:r>
          </a:p>
          <a:p>
            <a:r>
              <a:rPr lang="en-GB" sz="1800" dirty="0"/>
              <a:t>Rainy Sky sought to rely on advanced payment bonds but the bank argued that the bonds did not extend to an insolvency event.</a:t>
            </a:r>
          </a:p>
          <a:p>
            <a:r>
              <a:rPr lang="en-GB" sz="1800" dirty="0"/>
              <a:t>The Supreme Court held that the commercially reasonable interpretation was that the Bonds were available in the event of insolvency.</a:t>
            </a:r>
          </a:p>
        </p:txBody>
      </p:sp>
    </p:spTree>
    <p:extLst>
      <p:ext uri="{BB962C8B-B14F-4D97-AF65-F5344CB8AC3E}">
        <p14:creationId xmlns:p14="http://schemas.microsoft.com/office/powerpoint/2010/main" val="29029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81668"/>
            <a:ext cx="7442073" cy="4695295"/>
          </a:xfrm>
        </p:spPr>
        <p:txBody>
          <a:bodyPr>
            <a:normAutofit fontScale="92500" lnSpcReduction="20000"/>
          </a:bodyPr>
          <a:lstStyle/>
          <a:p>
            <a:pPr marL="0" indent="0">
              <a:buNone/>
            </a:pPr>
            <a:r>
              <a:rPr lang="en-IE" b="1" dirty="0"/>
              <a:t>Arnold v Britton &amp; </a:t>
            </a:r>
            <a:r>
              <a:rPr lang="en-IE" b="1" dirty="0" err="1"/>
              <a:t>Ors</a:t>
            </a:r>
            <a:r>
              <a:rPr lang="en-IE" b="1" dirty="0"/>
              <a:t> [2015] </a:t>
            </a:r>
            <a:r>
              <a:rPr lang="en-IE" b="1" dirty="0" err="1"/>
              <a:t>UKSC</a:t>
            </a:r>
            <a:r>
              <a:rPr lang="en-IE" b="1" dirty="0"/>
              <a:t> 36 </a:t>
            </a:r>
          </a:p>
          <a:p>
            <a:pPr marL="0" indent="0">
              <a:buNone/>
            </a:pPr>
            <a:r>
              <a:rPr lang="en-IE" b="1" dirty="0"/>
              <a:t>(Literal Interpretation)</a:t>
            </a:r>
          </a:p>
          <a:p>
            <a:r>
              <a:rPr lang="en-GB" dirty="0"/>
              <a:t>Landlord owned a leisure park and leased chalets on the site.</a:t>
            </a:r>
          </a:p>
          <a:p>
            <a:r>
              <a:rPr lang="en-IE" dirty="0"/>
              <a:t>99-year leases which </a:t>
            </a:r>
            <a:r>
              <a:rPr lang="en-GB" dirty="0"/>
              <a:t>required each lessee to pay “a proportionate part’ of the cost of providing services, expressed to be £90 in the first year, rising by 10% each year.</a:t>
            </a:r>
          </a:p>
          <a:p>
            <a:r>
              <a:rPr lang="en-GB" dirty="0"/>
              <a:t>Lessees argued that this interpretation of the clause led to an absurdly escalated service charge in later years that could not have been intended.</a:t>
            </a:r>
          </a:p>
          <a:p>
            <a:r>
              <a:rPr lang="en-GB" dirty="0"/>
              <a:t>Lord Neuberger held that contracting parties have control over the language they use in the contract and the courts should be slow to reject the natural meaning of clauses - purpose of interpretation is to identify what the parties have agreed, not what courts think they should have agreed. </a:t>
            </a:r>
          </a:p>
          <a:p>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11</a:t>
            </a:fld>
            <a:endParaRPr lang="en-IE" dirty="0"/>
          </a:p>
        </p:txBody>
      </p:sp>
      <p:sp>
        <p:nvSpPr>
          <p:cNvPr id="4" name="Footer Placeholder 3"/>
          <p:cNvSpPr>
            <a:spLocks noGrp="1"/>
          </p:cNvSpPr>
          <p:nvPr>
            <p:ph type="ftr" sz="quarter" idx="10"/>
          </p:nvPr>
        </p:nvSpPr>
        <p:spPr/>
        <p:txBody>
          <a:bodyPr/>
          <a:lstStyle/>
          <a:p>
            <a:r>
              <a:rPr lang="en-US"/>
              <a:t>DD Month 2021 | Title of Presentation</a:t>
            </a:r>
            <a:endParaRPr lang="en-IE" dirty="0"/>
          </a:p>
        </p:txBody>
      </p:sp>
      <p:sp>
        <p:nvSpPr>
          <p:cNvPr id="5" name="Title 4"/>
          <p:cNvSpPr>
            <a:spLocks noGrp="1"/>
          </p:cNvSpPr>
          <p:nvPr>
            <p:ph type="title"/>
          </p:nvPr>
        </p:nvSpPr>
        <p:spPr/>
        <p:txBody>
          <a:bodyPr/>
          <a:lstStyle/>
          <a:p>
            <a:r>
              <a:rPr lang="en-IE" dirty="0"/>
              <a:t>UK </a:t>
            </a:r>
            <a:r>
              <a:rPr lang="en-IE" dirty="0" err="1"/>
              <a:t>Caselaw</a:t>
            </a:r>
            <a:endParaRPr lang="en-IE" dirty="0"/>
          </a:p>
        </p:txBody>
      </p:sp>
    </p:spTree>
    <p:extLst>
      <p:ext uri="{BB962C8B-B14F-4D97-AF65-F5344CB8AC3E}">
        <p14:creationId xmlns:p14="http://schemas.microsoft.com/office/powerpoint/2010/main" val="729097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IE" dirty="0"/>
              <a:t>UK </a:t>
            </a:r>
            <a:r>
              <a:rPr lang="en-IE" dirty="0" err="1"/>
              <a:t>Caselaw</a:t>
            </a:r>
            <a:endParaRPr lang="en-IE" sz="2800" dirty="0"/>
          </a:p>
        </p:txBody>
      </p:sp>
      <p:sp>
        <p:nvSpPr>
          <p:cNvPr id="7" name="Content Placeholder 6"/>
          <p:cNvSpPr>
            <a:spLocks noGrp="1"/>
          </p:cNvSpPr>
          <p:nvPr>
            <p:ph sz="half" idx="1"/>
          </p:nvPr>
        </p:nvSpPr>
        <p:spPr>
          <a:xfrm>
            <a:off x="628650" y="1386238"/>
            <a:ext cx="7528898" cy="4351338"/>
          </a:xfrm>
        </p:spPr>
        <p:txBody>
          <a:bodyPr>
            <a:normAutofit/>
          </a:bodyPr>
          <a:lstStyle/>
          <a:p>
            <a:pPr marL="0" indent="0">
              <a:buNone/>
            </a:pPr>
            <a:r>
              <a:rPr lang="en-IE" b="1" dirty="0"/>
              <a:t>Arnold v </a:t>
            </a:r>
            <a:r>
              <a:rPr lang="en-IE" sz="1800" b="1" dirty="0"/>
              <a:t>Britton</a:t>
            </a:r>
            <a:r>
              <a:rPr lang="en-IE" b="1" dirty="0"/>
              <a:t> &amp; </a:t>
            </a:r>
            <a:r>
              <a:rPr lang="en-IE" b="1" dirty="0" err="1"/>
              <a:t>Ors</a:t>
            </a:r>
            <a:r>
              <a:rPr lang="en-IE" b="1" dirty="0"/>
              <a:t> [2015] </a:t>
            </a:r>
            <a:r>
              <a:rPr lang="en-IE" b="1" dirty="0" err="1"/>
              <a:t>UKSC</a:t>
            </a:r>
            <a:r>
              <a:rPr lang="en-IE" b="1" dirty="0"/>
              <a:t> 36</a:t>
            </a:r>
          </a:p>
          <a:p>
            <a:pPr marL="342900" indent="-342900"/>
            <a:r>
              <a:rPr lang="en-GB" dirty="0"/>
              <a:t>Lord Neuberger stated that: </a:t>
            </a:r>
          </a:p>
          <a:p>
            <a:pPr marL="706437" lvl="1" indent="-342900"/>
            <a:r>
              <a:rPr lang="en-GB" dirty="0"/>
              <a:t>“</a:t>
            </a:r>
            <a:r>
              <a:rPr lang="en-GB" i="1" dirty="0"/>
              <a:t>the reliance placed in some cases on commercial common sense and surrounding circumstances … should not be invoked to undervalue the importance of the language of the provision which is to be construed</a:t>
            </a:r>
            <a:r>
              <a:rPr lang="en-GB" dirty="0"/>
              <a:t>.”</a:t>
            </a:r>
          </a:p>
          <a:p>
            <a:pPr marL="0" indent="0">
              <a:buNone/>
            </a:pPr>
            <a:endParaRPr lang="en-IE" dirty="0"/>
          </a:p>
        </p:txBody>
      </p:sp>
      <p:sp>
        <p:nvSpPr>
          <p:cNvPr id="8" name="Slide Number Placeholder 7"/>
          <p:cNvSpPr>
            <a:spLocks noGrp="1"/>
          </p:cNvSpPr>
          <p:nvPr>
            <p:ph type="sldNum" sz="quarter" idx="4"/>
          </p:nvPr>
        </p:nvSpPr>
        <p:spPr/>
        <p:txBody>
          <a:bodyPr/>
          <a:lstStyle/>
          <a:p>
            <a:fld id="{8F2EA0CE-365C-488B-82B5-27FC2996DD92}" type="slidenum">
              <a:rPr lang="en-IE" sz="1000" smtClean="0"/>
              <a:pPr/>
              <a:t>12</a:t>
            </a:fld>
            <a:endParaRPr lang="en-IE" sz="1000" dirty="0"/>
          </a:p>
        </p:txBody>
      </p:sp>
    </p:spTree>
    <p:extLst>
      <p:ext uri="{BB962C8B-B14F-4D97-AF65-F5344CB8AC3E}">
        <p14:creationId xmlns:p14="http://schemas.microsoft.com/office/powerpoint/2010/main" val="3645182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14109"/>
            <a:ext cx="7442073" cy="843285"/>
          </a:xfrm>
        </p:spPr>
        <p:txBody>
          <a:bodyPr>
            <a:normAutofit/>
          </a:bodyPr>
          <a:lstStyle/>
          <a:p>
            <a:r>
              <a:rPr lang="en-IE" dirty="0"/>
              <a:t>UK </a:t>
            </a:r>
            <a:r>
              <a:rPr lang="en-IE" dirty="0" err="1"/>
              <a:t>Caselaw</a:t>
            </a:r>
            <a:endParaRPr lang="en-IE" dirty="0"/>
          </a:p>
        </p:txBody>
      </p:sp>
      <p:sp>
        <p:nvSpPr>
          <p:cNvPr id="3" name="Content Placeholder 2"/>
          <p:cNvSpPr>
            <a:spLocks noGrp="1"/>
          </p:cNvSpPr>
          <p:nvPr>
            <p:ph sz="half" idx="1"/>
          </p:nvPr>
        </p:nvSpPr>
        <p:spPr>
          <a:xfrm>
            <a:off x="628650" y="1337265"/>
            <a:ext cx="7660585" cy="4403035"/>
          </a:xfrm>
        </p:spPr>
        <p:txBody>
          <a:bodyPr>
            <a:normAutofit fontScale="85000" lnSpcReduction="10000"/>
          </a:bodyPr>
          <a:lstStyle/>
          <a:p>
            <a:pPr marL="7938" indent="0">
              <a:buNone/>
            </a:pPr>
            <a:r>
              <a:rPr lang="en-IE" sz="1800" b="1" dirty="0"/>
              <a:t>Wood v </a:t>
            </a:r>
            <a:r>
              <a:rPr lang="en-IE" sz="1800" b="1" dirty="0" err="1"/>
              <a:t>Sureterm</a:t>
            </a:r>
            <a:r>
              <a:rPr lang="en-IE" sz="1800" b="1" dirty="0"/>
              <a:t> Direct Ltd [2017] </a:t>
            </a:r>
            <a:r>
              <a:rPr lang="en-IE" sz="1800" b="1" dirty="0" err="1"/>
              <a:t>UKSC</a:t>
            </a:r>
            <a:r>
              <a:rPr lang="en-IE" sz="1800" b="1" dirty="0"/>
              <a:t> 24</a:t>
            </a:r>
            <a:endParaRPr lang="en-IE" sz="1800" dirty="0"/>
          </a:p>
          <a:p>
            <a:r>
              <a:rPr lang="en-GB" dirty="0"/>
              <a:t>Sought to bridge the divide between literal and contextual approaches </a:t>
            </a:r>
          </a:p>
          <a:p>
            <a:r>
              <a:rPr lang="en-GB" dirty="0"/>
              <a:t>Lord Hodge stated that the indemnity clause in the SPA had not been drafted with precision and its meaning was therefore avoidably opaque however, it was not the court's function to improve a poor bargain.</a:t>
            </a:r>
          </a:p>
          <a:p>
            <a:pPr lvl="1"/>
            <a:r>
              <a:rPr lang="en-GB" dirty="0"/>
              <a:t>“</a:t>
            </a:r>
            <a:r>
              <a:rPr lang="en-GB" i="1" dirty="0"/>
              <a:t>it does not matter whether more detailed analysis commences with the factual background and the implications of rival constructions or a close examination of the relevant language in the contract, so long as the court balances the indications given by each</a:t>
            </a:r>
            <a:r>
              <a:rPr lang="en-GB" dirty="0"/>
              <a:t>”.</a:t>
            </a:r>
          </a:p>
          <a:p>
            <a:r>
              <a:rPr lang="en-IE" dirty="0"/>
              <a:t>Although the Supreme Court considered the indemnity in its contractual and commercial context, the interpretative tool of “principal” importance was still a “careful examination of the language”</a:t>
            </a:r>
            <a:r>
              <a:rPr lang="en-GB" dirty="0"/>
              <a:t> </a:t>
            </a:r>
          </a:p>
        </p:txBody>
      </p:sp>
      <p:sp>
        <p:nvSpPr>
          <p:cNvPr id="6" name="Slide Number Placeholder 5"/>
          <p:cNvSpPr>
            <a:spLocks noGrp="1"/>
          </p:cNvSpPr>
          <p:nvPr>
            <p:ph type="sldNum" sz="quarter" idx="4"/>
          </p:nvPr>
        </p:nvSpPr>
        <p:spPr/>
        <p:txBody>
          <a:bodyPr/>
          <a:lstStyle/>
          <a:p>
            <a:fld id="{8F2EA0CE-365C-488B-82B5-27FC2996DD92}" type="slidenum">
              <a:rPr lang="en-IE" smtClean="0"/>
              <a:pPr/>
              <a:t>13</a:t>
            </a:fld>
            <a:endParaRPr lang="en-IE" dirty="0"/>
          </a:p>
        </p:txBody>
      </p:sp>
    </p:spTree>
    <p:extLst>
      <p:ext uri="{BB962C8B-B14F-4D97-AF65-F5344CB8AC3E}">
        <p14:creationId xmlns:p14="http://schemas.microsoft.com/office/powerpoint/2010/main" val="154490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Approaches to Interpretation </a:t>
            </a:r>
            <a:br>
              <a:rPr lang="en-IE" dirty="0"/>
            </a:br>
            <a:r>
              <a:rPr lang="en-IE" b="0" i="1" dirty="0"/>
              <a:t>Literal vs Contextual </a:t>
            </a:r>
          </a:p>
        </p:txBody>
      </p:sp>
      <p:sp>
        <p:nvSpPr>
          <p:cNvPr id="3" name="Content Placeholder 2"/>
          <p:cNvSpPr>
            <a:spLocks noGrp="1"/>
          </p:cNvSpPr>
          <p:nvPr>
            <p:ph sz="half" idx="1"/>
          </p:nvPr>
        </p:nvSpPr>
        <p:spPr>
          <a:xfrm>
            <a:off x="628650" y="1661056"/>
            <a:ext cx="3442716" cy="4515907"/>
          </a:xfrm>
        </p:spPr>
        <p:txBody>
          <a:bodyPr>
            <a:normAutofit fontScale="92500" lnSpcReduction="10000"/>
          </a:bodyPr>
          <a:lstStyle/>
          <a:p>
            <a:pPr marL="7938" indent="0">
              <a:buNone/>
            </a:pPr>
            <a:r>
              <a:rPr lang="en-IE" dirty="0"/>
              <a:t>	Literal</a:t>
            </a:r>
          </a:p>
          <a:p>
            <a:pPr marL="465138" indent="-457200">
              <a:buFont typeface="+mj-lt"/>
              <a:buAutoNum type="arabicPeriod"/>
            </a:pPr>
            <a:r>
              <a:rPr lang="en-GB" dirty="0"/>
              <a:t>meaning of a contract discoverable within the ‘four corners’ of the document;</a:t>
            </a:r>
          </a:p>
          <a:p>
            <a:pPr marL="465138" indent="-457200">
              <a:buFont typeface="+mj-lt"/>
              <a:buAutoNum type="arabicPeriod"/>
            </a:pPr>
            <a:r>
              <a:rPr lang="en-GB" dirty="0"/>
              <a:t>Extrinsic evidence is excluded;</a:t>
            </a:r>
          </a:p>
          <a:p>
            <a:pPr marL="465138" indent="-457200">
              <a:buFont typeface="+mj-lt"/>
              <a:buAutoNum type="arabicPeriod"/>
            </a:pPr>
            <a:r>
              <a:rPr lang="en-GB" dirty="0"/>
              <a:t>Words in the contract were to be given their ordinary meaning</a:t>
            </a:r>
          </a:p>
          <a:p>
            <a:pPr marL="465138" indent="-457200">
              <a:buFont typeface="+mj-lt"/>
              <a:buAutoNum type="arabicPeriod"/>
            </a:pPr>
            <a:r>
              <a:rPr lang="en-GB" dirty="0"/>
              <a:t>No reference to commercial purpose</a:t>
            </a:r>
            <a:endParaRPr lang="en-IE" dirty="0"/>
          </a:p>
        </p:txBody>
      </p:sp>
      <p:sp>
        <p:nvSpPr>
          <p:cNvPr id="4" name="Content Placeholder 3"/>
          <p:cNvSpPr>
            <a:spLocks noGrp="1"/>
          </p:cNvSpPr>
          <p:nvPr>
            <p:ph sz="half" idx="2"/>
          </p:nvPr>
        </p:nvSpPr>
        <p:spPr>
          <a:xfrm>
            <a:off x="4629150" y="1661056"/>
            <a:ext cx="3441573" cy="4515907"/>
          </a:xfrm>
        </p:spPr>
        <p:txBody>
          <a:bodyPr>
            <a:normAutofit fontScale="92500" lnSpcReduction="10000"/>
          </a:bodyPr>
          <a:lstStyle/>
          <a:p>
            <a:pPr marL="0" indent="0">
              <a:buNone/>
            </a:pPr>
            <a:r>
              <a:rPr lang="en-IE" dirty="0"/>
              <a:t>	Contextual </a:t>
            </a:r>
          </a:p>
          <a:p>
            <a:pPr marL="457200" indent="-457200">
              <a:buFont typeface="+mj-lt"/>
              <a:buAutoNum type="arabicPeriod"/>
            </a:pPr>
            <a:r>
              <a:rPr lang="en-GB" dirty="0"/>
              <a:t>Background circumstances to be considered to ascertain the objective meaning of the contract – no linguistic ambiguity is required;</a:t>
            </a:r>
          </a:p>
          <a:p>
            <a:pPr marL="457200" indent="-457200">
              <a:buFont typeface="+mj-lt"/>
              <a:buAutoNum type="arabicPeriod"/>
            </a:pPr>
            <a:r>
              <a:rPr lang="en-GB" dirty="0"/>
              <a:t>Courts can override the wording of terms if they do not align with the objective meaning inferred from background circumstances or business </a:t>
            </a:r>
            <a:r>
              <a:rPr lang="en-GB" dirty="0" err="1"/>
              <a:t>commonsense</a:t>
            </a:r>
            <a:endParaRPr lang="en-IE" dirty="0"/>
          </a:p>
        </p:txBody>
      </p:sp>
      <p:sp>
        <p:nvSpPr>
          <p:cNvPr id="5" name="Footer Placeholder 4"/>
          <p:cNvSpPr>
            <a:spLocks noGrp="1"/>
          </p:cNvSpPr>
          <p:nvPr>
            <p:ph type="ftr" sz="quarter" idx="10"/>
          </p:nvPr>
        </p:nvSpPr>
        <p:spPr/>
        <p:txBody>
          <a:bodyPr/>
          <a:lstStyle/>
          <a:p>
            <a:r>
              <a:rPr lang="en-US"/>
              <a:t>DD Month 2021 | Title of Presentation</a:t>
            </a:r>
            <a:endParaRPr lang="en-IE" dirty="0"/>
          </a:p>
        </p:txBody>
      </p:sp>
      <p:sp>
        <p:nvSpPr>
          <p:cNvPr id="6" name="Slide Number Placeholder 5"/>
          <p:cNvSpPr>
            <a:spLocks noGrp="1"/>
          </p:cNvSpPr>
          <p:nvPr>
            <p:ph type="sldNum" sz="quarter" idx="4"/>
          </p:nvPr>
        </p:nvSpPr>
        <p:spPr/>
        <p:txBody>
          <a:bodyPr/>
          <a:lstStyle/>
          <a:p>
            <a:fld id="{8F2EA0CE-365C-488B-82B5-27FC2996DD92}" type="slidenum">
              <a:rPr lang="en-IE" smtClean="0"/>
              <a:pPr/>
              <a:t>14</a:t>
            </a:fld>
            <a:endParaRPr lang="en-IE" dirty="0"/>
          </a:p>
        </p:txBody>
      </p:sp>
    </p:spTree>
    <p:extLst>
      <p:ext uri="{BB962C8B-B14F-4D97-AF65-F5344CB8AC3E}">
        <p14:creationId xmlns:p14="http://schemas.microsoft.com/office/powerpoint/2010/main" val="2605688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Approaches to Interpretation – Irish </a:t>
            </a:r>
            <a:r>
              <a:rPr lang="en-IE" dirty="0" err="1"/>
              <a:t>Caselaw</a:t>
            </a:r>
            <a:endParaRPr lang="en-IE" dirty="0"/>
          </a:p>
        </p:txBody>
      </p:sp>
      <p:sp>
        <p:nvSpPr>
          <p:cNvPr id="3" name="Content Placeholder 2"/>
          <p:cNvSpPr>
            <a:spLocks noGrp="1"/>
          </p:cNvSpPr>
          <p:nvPr>
            <p:ph sz="half" idx="1"/>
          </p:nvPr>
        </p:nvSpPr>
        <p:spPr>
          <a:xfrm>
            <a:off x="628648" y="1317356"/>
            <a:ext cx="7809673" cy="5038995"/>
          </a:xfrm>
        </p:spPr>
        <p:txBody>
          <a:bodyPr>
            <a:normAutofit lnSpcReduction="10000"/>
          </a:bodyPr>
          <a:lstStyle/>
          <a:p>
            <a:pPr marL="7938" indent="0">
              <a:buNone/>
            </a:pPr>
            <a:r>
              <a:rPr lang="en-GB" b="1" dirty="0"/>
              <a:t>Law Society of Ireland v The Motor Insurers’ Bureau of Ireland [2017] </a:t>
            </a:r>
            <a:r>
              <a:rPr lang="en-GB" b="1" dirty="0" err="1"/>
              <a:t>IESC</a:t>
            </a:r>
            <a:r>
              <a:rPr lang="en-GB" b="1" dirty="0"/>
              <a:t> 31 </a:t>
            </a:r>
          </a:p>
          <a:p>
            <a:r>
              <a:rPr lang="en-IE" dirty="0"/>
              <a:t>Supreme Court endorsed the principles set out in </a:t>
            </a:r>
            <a:r>
              <a:rPr lang="en-GB" dirty="0"/>
              <a:t>Investors Compensation Scheme v. West Bromwich Building Society which represent “</a:t>
            </a:r>
            <a:r>
              <a:rPr lang="en-GB" i="1" dirty="0"/>
              <a:t>the modern approach to the interpretation of contracts”</a:t>
            </a:r>
            <a:endParaRPr lang="en-GB" dirty="0"/>
          </a:p>
          <a:p>
            <a:r>
              <a:rPr lang="en-GB" dirty="0"/>
              <a:t>Held by O’Donnell J “‘</a:t>
            </a:r>
            <a:r>
              <a:rPr lang="en-GB" i="1" dirty="0"/>
              <a:t>It is clear from the principle set out Investors Compensation Scheme v. West Bromwich Building Society , that if the ordinary meaning of the words would lead to a conclusion contrary to the intention which emerged from the rest of the Agreement and the relevant background, then those ordinary words must give way</a:t>
            </a:r>
            <a:r>
              <a:rPr lang="en-GB" dirty="0"/>
              <a:t>”</a:t>
            </a:r>
          </a:p>
          <a:p>
            <a:r>
              <a:rPr lang="en-GB" dirty="0"/>
              <a:t>Suggests that a contextual approach to interpretation is favoured in this jurisdiction</a:t>
            </a:r>
          </a:p>
          <a:p>
            <a:endParaRPr lang="en-GB" dirty="0"/>
          </a:p>
          <a:p>
            <a:endParaRPr lang="en-IE" dirty="0"/>
          </a:p>
        </p:txBody>
      </p:sp>
      <p:sp>
        <p:nvSpPr>
          <p:cNvPr id="6" name="Slide Number Placeholder 5"/>
          <p:cNvSpPr>
            <a:spLocks noGrp="1"/>
          </p:cNvSpPr>
          <p:nvPr>
            <p:ph type="sldNum" sz="quarter" idx="4"/>
          </p:nvPr>
        </p:nvSpPr>
        <p:spPr/>
        <p:txBody>
          <a:bodyPr/>
          <a:lstStyle/>
          <a:p>
            <a:fld id="{8F2EA0CE-365C-488B-82B5-27FC2996DD92}" type="slidenum">
              <a:rPr lang="en-IE" smtClean="0"/>
              <a:pPr/>
              <a:t>15</a:t>
            </a:fld>
            <a:endParaRPr lang="en-IE" dirty="0"/>
          </a:p>
        </p:txBody>
      </p:sp>
    </p:spTree>
    <p:extLst>
      <p:ext uri="{BB962C8B-B14F-4D97-AF65-F5344CB8AC3E}">
        <p14:creationId xmlns:p14="http://schemas.microsoft.com/office/powerpoint/2010/main" val="366601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81668"/>
            <a:ext cx="7442073" cy="4695295"/>
          </a:xfrm>
        </p:spPr>
        <p:txBody>
          <a:bodyPr/>
          <a:lstStyle/>
          <a:p>
            <a:pPr marL="0" indent="0">
              <a:buNone/>
            </a:pPr>
            <a:r>
              <a:rPr lang="en-GB" b="1" dirty="0"/>
              <a:t>Law Society of Ireland v The Motor Insurers’ Bureau of Ireland [2017] </a:t>
            </a:r>
            <a:r>
              <a:rPr lang="en-GB" b="1" dirty="0" err="1"/>
              <a:t>IESC</a:t>
            </a:r>
            <a:r>
              <a:rPr lang="en-GB" b="1" dirty="0"/>
              <a:t> 31 </a:t>
            </a:r>
          </a:p>
          <a:p>
            <a:r>
              <a:rPr lang="en-GB" dirty="0"/>
              <a:t>Dissenting judgments from Clarke and </a:t>
            </a:r>
            <a:r>
              <a:rPr lang="en-GB" dirty="0" err="1"/>
              <a:t>MacMenamin</a:t>
            </a:r>
            <a:r>
              <a:rPr lang="en-GB" dirty="0"/>
              <a:t> </a:t>
            </a:r>
            <a:r>
              <a:rPr lang="en-GB" dirty="0" err="1"/>
              <a:t>JJ</a:t>
            </a:r>
            <a:r>
              <a:rPr lang="en-GB" dirty="0"/>
              <a:t> </a:t>
            </a:r>
          </a:p>
          <a:p>
            <a:pPr lvl="1"/>
            <a:r>
              <a:rPr lang="en-GB" dirty="0"/>
              <a:t> “</a:t>
            </a:r>
            <a:r>
              <a:rPr lang="en-GB" i="1" dirty="0"/>
              <a:t>There is a very real risk that in applying the “business </a:t>
            </a:r>
            <a:r>
              <a:rPr lang="en-GB" i="1" dirty="0" err="1"/>
              <a:t>commonsense</a:t>
            </a:r>
            <a:r>
              <a:rPr lang="en-GB" i="1" dirty="0"/>
              <a:t>” test, which is inherent to the ICS approach, a court may be tempted to find what the parties should have agreed, rather than what they actually agreed; or to give some retrospective meaning to what was left ambiguous in an agreement</a:t>
            </a:r>
            <a:r>
              <a:rPr lang="en-GB" dirty="0"/>
              <a:t>”</a:t>
            </a:r>
          </a:p>
          <a:p>
            <a:r>
              <a:rPr lang="en-GB" dirty="0"/>
              <a:t>Warned against the dangers of departing too easily from the words that the parties have actually used </a:t>
            </a:r>
          </a:p>
          <a:p>
            <a:pPr marL="0" indent="0">
              <a:buNone/>
            </a:pPr>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16</a:t>
            </a:fld>
            <a:endParaRPr lang="en-IE" dirty="0"/>
          </a:p>
        </p:txBody>
      </p:sp>
      <p:sp>
        <p:nvSpPr>
          <p:cNvPr id="4" name="Footer Placeholder 3"/>
          <p:cNvSpPr>
            <a:spLocks noGrp="1"/>
          </p:cNvSpPr>
          <p:nvPr>
            <p:ph type="ftr" sz="quarter" idx="10"/>
          </p:nvPr>
        </p:nvSpPr>
        <p:spPr/>
        <p:txBody>
          <a:bodyPr/>
          <a:lstStyle/>
          <a:p>
            <a:r>
              <a:rPr lang="en-US"/>
              <a:t>DD Month 2021 | Title of Presentation</a:t>
            </a:r>
            <a:endParaRPr lang="en-IE" dirty="0"/>
          </a:p>
        </p:txBody>
      </p:sp>
      <p:sp>
        <p:nvSpPr>
          <p:cNvPr id="5" name="Title 4"/>
          <p:cNvSpPr>
            <a:spLocks noGrp="1"/>
          </p:cNvSpPr>
          <p:nvPr>
            <p:ph type="title"/>
          </p:nvPr>
        </p:nvSpPr>
        <p:spPr/>
        <p:txBody>
          <a:bodyPr/>
          <a:lstStyle/>
          <a:p>
            <a:r>
              <a:rPr lang="en-IE" dirty="0"/>
              <a:t>Irish </a:t>
            </a:r>
            <a:r>
              <a:rPr lang="en-IE" dirty="0" err="1"/>
              <a:t>Caselaw</a:t>
            </a:r>
            <a:endParaRPr lang="en-IE" dirty="0"/>
          </a:p>
        </p:txBody>
      </p:sp>
    </p:spTree>
    <p:extLst>
      <p:ext uri="{BB962C8B-B14F-4D97-AF65-F5344CB8AC3E}">
        <p14:creationId xmlns:p14="http://schemas.microsoft.com/office/powerpoint/2010/main" val="322864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81668"/>
            <a:ext cx="7442073" cy="4695295"/>
          </a:xfrm>
        </p:spPr>
        <p:txBody>
          <a:bodyPr>
            <a:normAutofit/>
          </a:bodyPr>
          <a:lstStyle/>
          <a:p>
            <a:pPr marL="0" indent="0">
              <a:buNone/>
            </a:pPr>
            <a:r>
              <a:rPr lang="en-GB" b="1" dirty="0" err="1"/>
              <a:t>Dunnes</a:t>
            </a:r>
            <a:r>
              <a:rPr lang="en-GB" b="1" dirty="0"/>
              <a:t> Stores Unlimited Company v </a:t>
            </a:r>
            <a:r>
              <a:rPr lang="en-GB" b="1" dirty="0" err="1"/>
              <a:t>Dafora</a:t>
            </a:r>
            <a:r>
              <a:rPr lang="en-GB" b="1" dirty="0"/>
              <a:t> Unlimited Company [2022] </a:t>
            </a:r>
            <a:r>
              <a:rPr lang="en-GB" b="1" dirty="0" err="1"/>
              <a:t>IEHC</a:t>
            </a:r>
            <a:r>
              <a:rPr lang="en-GB" b="1" dirty="0"/>
              <a:t> 342 </a:t>
            </a:r>
          </a:p>
          <a:p>
            <a:r>
              <a:rPr lang="en-GB" dirty="0"/>
              <a:t>Recent High Court case which accepted that commercial contracts should be interpreted in a manner which accords with commercial sense or business efficacy. </a:t>
            </a:r>
          </a:p>
          <a:p>
            <a:r>
              <a:rPr lang="en-GB" dirty="0" err="1"/>
              <a:t>Dunnes</a:t>
            </a:r>
            <a:r>
              <a:rPr lang="en-GB" dirty="0"/>
              <a:t> sought to enforce a restrictive covenant preventing the defendant from selling “food, food products or groceries”</a:t>
            </a:r>
          </a:p>
          <a:p>
            <a:r>
              <a:rPr lang="en-GB" dirty="0"/>
              <a:t>Issue arose as to what constituted “groceries” in the context of the lease</a:t>
            </a:r>
          </a:p>
          <a:p>
            <a:r>
              <a:rPr lang="en-GB" dirty="0"/>
              <a:t>Both sides contended for their respective interpretations of the word “groceries”</a:t>
            </a:r>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17</a:t>
            </a:fld>
            <a:endParaRPr lang="en-IE" dirty="0"/>
          </a:p>
        </p:txBody>
      </p:sp>
      <p:sp>
        <p:nvSpPr>
          <p:cNvPr id="4" name="Footer Placeholder 3"/>
          <p:cNvSpPr>
            <a:spLocks noGrp="1"/>
          </p:cNvSpPr>
          <p:nvPr>
            <p:ph type="ftr" sz="quarter" idx="10"/>
          </p:nvPr>
        </p:nvSpPr>
        <p:spPr/>
        <p:txBody>
          <a:bodyPr/>
          <a:lstStyle/>
          <a:p>
            <a:r>
              <a:rPr lang="en-US"/>
              <a:t>DD Month 2021 | Title of Presentation</a:t>
            </a:r>
            <a:endParaRPr lang="en-IE" dirty="0"/>
          </a:p>
        </p:txBody>
      </p:sp>
      <p:sp>
        <p:nvSpPr>
          <p:cNvPr id="5" name="Title 4"/>
          <p:cNvSpPr>
            <a:spLocks noGrp="1"/>
          </p:cNvSpPr>
          <p:nvPr>
            <p:ph type="title"/>
          </p:nvPr>
        </p:nvSpPr>
        <p:spPr/>
        <p:txBody>
          <a:bodyPr/>
          <a:lstStyle/>
          <a:p>
            <a:r>
              <a:rPr lang="en-IE" dirty="0"/>
              <a:t>Irish </a:t>
            </a:r>
            <a:r>
              <a:rPr lang="en-IE" dirty="0" err="1"/>
              <a:t>Caselaw</a:t>
            </a:r>
            <a:endParaRPr lang="en-IE" dirty="0"/>
          </a:p>
        </p:txBody>
      </p:sp>
    </p:spTree>
    <p:extLst>
      <p:ext uri="{BB962C8B-B14F-4D97-AF65-F5344CB8AC3E}">
        <p14:creationId xmlns:p14="http://schemas.microsoft.com/office/powerpoint/2010/main" val="2496059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81668"/>
            <a:ext cx="7442073" cy="4695295"/>
          </a:xfrm>
        </p:spPr>
        <p:txBody>
          <a:bodyPr/>
          <a:lstStyle/>
          <a:p>
            <a:pPr marL="0" indent="0">
              <a:buNone/>
            </a:pPr>
            <a:r>
              <a:rPr lang="en-GB" b="1" dirty="0" err="1"/>
              <a:t>Dunnes</a:t>
            </a:r>
            <a:r>
              <a:rPr lang="en-GB" b="1" dirty="0"/>
              <a:t> Stores Unlimited Company v </a:t>
            </a:r>
            <a:r>
              <a:rPr lang="en-GB" b="1" dirty="0" err="1"/>
              <a:t>Dafora</a:t>
            </a:r>
            <a:r>
              <a:rPr lang="en-GB" b="1" dirty="0"/>
              <a:t> Unlimited Company [2022] </a:t>
            </a:r>
            <a:r>
              <a:rPr lang="en-GB" b="1" dirty="0" err="1"/>
              <a:t>IEHC</a:t>
            </a:r>
            <a:r>
              <a:rPr lang="en-GB" b="1" dirty="0"/>
              <a:t> 342 </a:t>
            </a:r>
          </a:p>
          <a:p>
            <a:r>
              <a:rPr lang="en-GB" dirty="0"/>
              <a:t>HC cited Rainy Sky SA v. </a:t>
            </a:r>
            <a:r>
              <a:rPr lang="en-GB" dirty="0" err="1"/>
              <a:t>Kookmin</a:t>
            </a:r>
            <a:r>
              <a:rPr lang="en-GB" dirty="0"/>
              <a:t> Bank and agreed with the proposition that if “</a:t>
            </a:r>
            <a:r>
              <a:rPr lang="en-GB" i="1" dirty="0"/>
              <a:t>there are two possible constructions, the court is entitled to prefer the construction which is consistent with business common sense and to reject the other</a:t>
            </a:r>
            <a:r>
              <a:rPr lang="en-GB" dirty="0"/>
              <a:t>”. </a:t>
            </a:r>
          </a:p>
          <a:p>
            <a:r>
              <a:rPr lang="en-GB" dirty="0"/>
              <a:t>Court held that </a:t>
            </a:r>
            <a:r>
              <a:rPr lang="en-IE" dirty="0"/>
              <a:t>the term “</a:t>
            </a:r>
            <a:r>
              <a:rPr lang="en-IE" i="1" dirty="0"/>
              <a:t>groceries</a:t>
            </a:r>
            <a:r>
              <a:rPr lang="en-IE" dirty="0"/>
              <a:t>” is to be interpreted in the context of the lease as a whole and, in this context, </a:t>
            </a:r>
            <a:r>
              <a:rPr lang="en-GB" dirty="0"/>
              <a:t>“</a:t>
            </a:r>
            <a:r>
              <a:rPr lang="en-GB" i="1" dirty="0"/>
              <a:t>extends beyond food or food products</a:t>
            </a:r>
            <a:r>
              <a:rPr lang="en-GB" dirty="0"/>
              <a:t>” and includes “</a:t>
            </a:r>
            <a:r>
              <a:rPr lang="en-GB" i="1" dirty="0"/>
              <a:t>non-durable consumable household items which are purchased frequently</a:t>
            </a:r>
            <a:r>
              <a:rPr lang="en-GB" dirty="0"/>
              <a:t>”</a:t>
            </a:r>
          </a:p>
          <a:p>
            <a:pPr marL="0" indent="0">
              <a:buNone/>
            </a:pPr>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18</a:t>
            </a:fld>
            <a:endParaRPr lang="en-IE" dirty="0"/>
          </a:p>
        </p:txBody>
      </p:sp>
      <p:sp>
        <p:nvSpPr>
          <p:cNvPr id="4" name="Footer Placeholder 3"/>
          <p:cNvSpPr>
            <a:spLocks noGrp="1"/>
          </p:cNvSpPr>
          <p:nvPr>
            <p:ph type="ftr" sz="quarter" idx="10"/>
          </p:nvPr>
        </p:nvSpPr>
        <p:spPr/>
        <p:txBody>
          <a:bodyPr/>
          <a:lstStyle/>
          <a:p>
            <a:r>
              <a:rPr lang="en-US"/>
              <a:t>DD Month 2021 | Title of Presentation</a:t>
            </a:r>
            <a:endParaRPr lang="en-IE" dirty="0"/>
          </a:p>
        </p:txBody>
      </p:sp>
      <p:sp>
        <p:nvSpPr>
          <p:cNvPr id="5" name="Title 4"/>
          <p:cNvSpPr>
            <a:spLocks noGrp="1"/>
          </p:cNvSpPr>
          <p:nvPr>
            <p:ph type="title"/>
          </p:nvPr>
        </p:nvSpPr>
        <p:spPr/>
        <p:txBody>
          <a:bodyPr/>
          <a:lstStyle/>
          <a:p>
            <a:r>
              <a:rPr lang="en-IE" dirty="0"/>
              <a:t>Irish </a:t>
            </a:r>
            <a:r>
              <a:rPr lang="en-IE" dirty="0" err="1"/>
              <a:t>Caselaw</a:t>
            </a:r>
            <a:endParaRPr lang="en-IE" dirty="0"/>
          </a:p>
        </p:txBody>
      </p:sp>
    </p:spTree>
    <p:extLst>
      <p:ext uri="{BB962C8B-B14F-4D97-AF65-F5344CB8AC3E}">
        <p14:creationId xmlns:p14="http://schemas.microsoft.com/office/powerpoint/2010/main" val="94016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E" dirty="0"/>
              <a:t>What is an Indemnity</a:t>
            </a:r>
          </a:p>
          <a:p>
            <a:pPr lvl="1"/>
            <a:r>
              <a:rPr lang="en-IE" dirty="0"/>
              <a:t>Types of Indemnities</a:t>
            </a:r>
          </a:p>
          <a:p>
            <a:pPr lvl="1"/>
            <a:r>
              <a:rPr lang="en-IE" dirty="0"/>
              <a:t>Types of losses which may be indemnified</a:t>
            </a:r>
          </a:p>
          <a:p>
            <a:r>
              <a:rPr lang="en-IE" dirty="0"/>
              <a:t>Guidelines to Interpretation</a:t>
            </a:r>
          </a:p>
          <a:p>
            <a:pPr lvl="1"/>
            <a:r>
              <a:rPr lang="en-IE" dirty="0"/>
              <a:t>Evolution of Case Law </a:t>
            </a:r>
          </a:p>
          <a:p>
            <a:r>
              <a:rPr lang="en-IE" dirty="0"/>
              <a:t>Practical Examples</a:t>
            </a:r>
          </a:p>
          <a:p>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1</a:t>
            </a:fld>
            <a:endParaRPr lang="en-IE" dirty="0"/>
          </a:p>
        </p:txBody>
      </p:sp>
      <p:sp>
        <p:nvSpPr>
          <p:cNvPr id="5" name="Title 4"/>
          <p:cNvSpPr>
            <a:spLocks noGrp="1"/>
          </p:cNvSpPr>
          <p:nvPr>
            <p:ph type="title"/>
          </p:nvPr>
        </p:nvSpPr>
        <p:spPr/>
        <p:txBody>
          <a:bodyPr/>
          <a:lstStyle/>
          <a:p>
            <a:r>
              <a:rPr lang="en-IE" dirty="0"/>
              <a:t>Introduction </a:t>
            </a:r>
          </a:p>
        </p:txBody>
      </p:sp>
    </p:spTree>
    <p:extLst>
      <p:ext uri="{BB962C8B-B14F-4D97-AF65-F5344CB8AC3E}">
        <p14:creationId xmlns:p14="http://schemas.microsoft.com/office/powerpoint/2010/main" val="26645521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Practical Examples</a:t>
            </a:r>
            <a:br>
              <a:rPr lang="en-IE" dirty="0"/>
            </a:br>
            <a:endParaRPr lang="en-IE" b="0" i="1" dirty="0"/>
          </a:p>
        </p:txBody>
      </p:sp>
      <p:sp>
        <p:nvSpPr>
          <p:cNvPr id="6" name="Slide Number Placeholder 5"/>
          <p:cNvSpPr>
            <a:spLocks noGrp="1"/>
          </p:cNvSpPr>
          <p:nvPr>
            <p:ph type="sldNum" sz="quarter" idx="4"/>
          </p:nvPr>
        </p:nvSpPr>
        <p:spPr/>
        <p:txBody>
          <a:bodyPr/>
          <a:lstStyle/>
          <a:p>
            <a:fld id="{8F2EA0CE-365C-488B-82B5-27FC2996DD92}" type="slidenum">
              <a:rPr lang="en-IE" smtClean="0"/>
              <a:pPr/>
              <a:t>19</a:t>
            </a:fld>
            <a:endParaRPr lang="en-IE" dirty="0"/>
          </a:p>
        </p:txBody>
      </p:sp>
      <p:sp>
        <p:nvSpPr>
          <p:cNvPr id="8" name="Content Placeholder 7"/>
          <p:cNvSpPr>
            <a:spLocks noGrp="1"/>
          </p:cNvSpPr>
          <p:nvPr>
            <p:ph sz="half" idx="1"/>
          </p:nvPr>
        </p:nvSpPr>
        <p:spPr>
          <a:xfrm>
            <a:off x="628649" y="1481668"/>
            <a:ext cx="7442073" cy="4695295"/>
          </a:xfrm>
        </p:spPr>
        <p:txBody>
          <a:bodyPr>
            <a:normAutofit/>
          </a:bodyPr>
          <a:lstStyle/>
          <a:p>
            <a:pPr fontAlgn="base"/>
            <a:r>
              <a:rPr lang="en-US" dirty="0"/>
              <a:t>“[A] shall indemnify [B] from and against all claims.”</a:t>
            </a:r>
          </a:p>
          <a:p>
            <a:pPr fontAlgn="base"/>
            <a:endParaRPr lang="en-US" dirty="0"/>
          </a:p>
          <a:p>
            <a:pPr lvl="1" fontAlgn="base"/>
            <a:r>
              <a:rPr lang="en-US" dirty="0"/>
              <a:t>What is the extent of this indemnity using the Literal Approach v. the Contextual Approach?</a:t>
            </a:r>
          </a:p>
          <a:p>
            <a:pPr lvl="1" fontAlgn="base"/>
            <a:r>
              <a:rPr lang="en-US" dirty="0"/>
              <a:t>Is A obliged to indemnify B regarding a claim brought by A against B?</a:t>
            </a:r>
          </a:p>
          <a:p>
            <a:pPr lvl="1" fontAlgn="base"/>
            <a:r>
              <a:rPr lang="en-US" dirty="0"/>
              <a:t>Is A obliged to indemnify B in circumstances where B deliberately brought about the claim?</a:t>
            </a:r>
          </a:p>
          <a:p>
            <a:endParaRPr lang="en-GB" dirty="0"/>
          </a:p>
          <a:p>
            <a:pPr marL="7938" indent="0">
              <a:buNone/>
            </a:pPr>
            <a:r>
              <a:rPr lang="en-GB" dirty="0"/>
              <a:t> </a:t>
            </a:r>
          </a:p>
        </p:txBody>
      </p:sp>
    </p:spTree>
    <p:extLst>
      <p:ext uri="{BB962C8B-B14F-4D97-AF65-F5344CB8AC3E}">
        <p14:creationId xmlns:p14="http://schemas.microsoft.com/office/powerpoint/2010/main" val="2028881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Practical Examples</a:t>
            </a:r>
            <a:br>
              <a:rPr lang="en-IE" dirty="0"/>
            </a:br>
            <a:endParaRPr lang="en-IE" b="0" i="1" dirty="0"/>
          </a:p>
        </p:txBody>
      </p:sp>
      <p:sp>
        <p:nvSpPr>
          <p:cNvPr id="6" name="Slide Number Placeholder 5"/>
          <p:cNvSpPr>
            <a:spLocks noGrp="1"/>
          </p:cNvSpPr>
          <p:nvPr>
            <p:ph type="sldNum" sz="quarter" idx="4"/>
          </p:nvPr>
        </p:nvSpPr>
        <p:spPr/>
        <p:txBody>
          <a:bodyPr/>
          <a:lstStyle/>
          <a:p>
            <a:fld id="{8F2EA0CE-365C-488B-82B5-27FC2996DD92}" type="slidenum">
              <a:rPr lang="en-IE" smtClean="0"/>
              <a:pPr/>
              <a:t>20</a:t>
            </a:fld>
            <a:endParaRPr lang="en-IE" dirty="0"/>
          </a:p>
        </p:txBody>
      </p:sp>
      <p:sp>
        <p:nvSpPr>
          <p:cNvPr id="8" name="Content Placeholder 7"/>
          <p:cNvSpPr>
            <a:spLocks noGrp="1"/>
          </p:cNvSpPr>
          <p:nvPr>
            <p:ph sz="half" idx="1"/>
          </p:nvPr>
        </p:nvSpPr>
        <p:spPr>
          <a:xfrm>
            <a:off x="628649" y="1481668"/>
            <a:ext cx="7442073" cy="4695295"/>
          </a:xfrm>
        </p:spPr>
        <p:txBody>
          <a:bodyPr>
            <a:normAutofit/>
          </a:bodyPr>
          <a:lstStyle/>
          <a:p>
            <a:pPr fontAlgn="base"/>
            <a:r>
              <a:rPr lang="en-US" dirty="0"/>
              <a:t>“[A] shall indemnify [B] for any costs incurred in defending all claims.”</a:t>
            </a:r>
          </a:p>
          <a:p>
            <a:pPr fontAlgn="base"/>
            <a:endParaRPr lang="en-US" dirty="0"/>
          </a:p>
          <a:p>
            <a:pPr lvl="1" fontAlgn="base"/>
            <a:r>
              <a:rPr lang="en-US" dirty="0"/>
              <a:t>What is the extent of this indemnity using the Literal Approach v. the Contextual Approach?</a:t>
            </a:r>
          </a:p>
          <a:p>
            <a:endParaRPr lang="en-GB" dirty="0"/>
          </a:p>
          <a:p>
            <a:pPr marL="7938" indent="0">
              <a:buNone/>
            </a:pPr>
            <a:r>
              <a:rPr lang="en-GB" dirty="0"/>
              <a:t> </a:t>
            </a:r>
          </a:p>
        </p:txBody>
      </p:sp>
    </p:spTree>
    <p:extLst>
      <p:ext uri="{BB962C8B-B14F-4D97-AF65-F5344CB8AC3E}">
        <p14:creationId xmlns:p14="http://schemas.microsoft.com/office/powerpoint/2010/main" val="13066012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Limitation of Liability</a:t>
            </a:r>
            <a:br>
              <a:rPr lang="en-IE" dirty="0"/>
            </a:br>
            <a:endParaRPr lang="en-IE" b="0" i="1" dirty="0"/>
          </a:p>
        </p:txBody>
      </p:sp>
      <p:sp>
        <p:nvSpPr>
          <p:cNvPr id="6" name="Slide Number Placeholder 5"/>
          <p:cNvSpPr>
            <a:spLocks noGrp="1"/>
          </p:cNvSpPr>
          <p:nvPr>
            <p:ph type="sldNum" sz="quarter" idx="4"/>
          </p:nvPr>
        </p:nvSpPr>
        <p:spPr/>
        <p:txBody>
          <a:bodyPr/>
          <a:lstStyle/>
          <a:p>
            <a:fld id="{8F2EA0CE-365C-488B-82B5-27FC2996DD92}" type="slidenum">
              <a:rPr lang="en-IE" smtClean="0"/>
              <a:pPr/>
              <a:t>21</a:t>
            </a:fld>
            <a:endParaRPr lang="en-IE" dirty="0"/>
          </a:p>
        </p:txBody>
      </p:sp>
      <p:sp>
        <p:nvSpPr>
          <p:cNvPr id="8" name="Content Placeholder 7"/>
          <p:cNvSpPr>
            <a:spLocks noGrp="1"/>
          </p:cNvSpPr>
          <p:nvPr>
            <p:ph sz="half" idx="1"/>
          </p:nvPr>
        </p:nvSpPr>
        <p:spPr>
          <a:xfrm>
            <a:off x="628649" y="1481668"/>
            <a:ext cx="7442073" cy="4695295"/>
          </a:xfrm>
        </p:spPr>
        <p:txBody>
          <a:bodyPr>
            <a:normAutofit/>
          </a:bodyPr>
          <a:lstStyle/>
          <a:p>
            <a:pPr fontAlgn="base"/>
            <a:r>
              <a:rPr lang="en-US" dirty="0"/>
              <a:t>Are indemnities subject to any contractual limitation of liability?</a:t>
            </a:r>
          </a:p>
          <a:p>
            <a:pPr lvl="1" fontAlgn="base"/>
            <a:r>
              <a:rPr lang="en-US" dirty="0"/>
              <a:t>Monetary</a:t>
            </a:r>
          </a:p>
          <a:p>
            <a:pPr lvl="1" fontAlgn="base"/>
            <a:r>
              <a:rPr lang="en-US" dirty="0"/>
              <a:t>Temporal</a:t>
            </a:r>
          </a:p>
          <a:p>
            <a:pPr marL="363537" lvl="1" indent="0" fontAlgn="base">
              <a:buNone/>
            </a:pPr>
            <a:endParaRPr lang="en-US" dirty="0"/>
          </a:p>
          <a:p>
            <a:pPr fontAlgn="base"/>
            <a:endParaRPr lang="en-US" dirty="0"/>
          </a:p>
          <a:p>
            <a:endParaRPr lang="en-GB" dirty="0"/>
          </a:p>
          <a:p>
            <a:pPr marL="7938" indent="0">
              <a:buNone/>
            </a:pPr>
            <a:r>
              <a:rPr lang="en-GB" dirty="0"/>
              <a:t> </a:t>
            </a:r>
          </a:p>
        </p:txBody>
      </p:sp>
    </p:spTree>
    <p:extLst>
      <p:ext uri="{BB962C8B-B14F-4D97-AF65-F5344CB8AC3E}">
        <p14:creationId xmlns:p14="http://schemas.microsoft.com/office/powerpoint/2010/main" val="92235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IE" sz="2800" dirty="0"/>
              <a:t>Questions? </a:t>
            </a:r>
          </a:p>
        </p:txBody>
      </p:sp>
      <p:sp>
        <p:nvSpPr>
          <p:cNvPr id="8" name="Content Placeholder 7"/>
          <p:cNvSpPr>
            <a:spLocks noGrp="1"/>
          </p:cNvSpPr>
          <p:nvPr>
            <p:ph sz="half" idx="11"/>
          </p:nvPr>
        </p:nvSpPr>
        <p:spPr>
          <a:xfrm>
            <a:off x="628650" y="2640634"/>
            <a:ext cx="2571750" cy="1007027"/>
          </a:xfrm>
        </p:spPr>
        <p:txBody>
          <a:bodyPr/>
          <a:lstStyle/>
          <a:p>
            <a:pPr marL="7938" indent="0" algn="ctr">
              <a:buNone/>
            </a:pPr>
            <a:endParaRPr lang="en-IE" b="1" dirty="0"/>
          </a:p>
        </p:txBody>
      </p:sp>
      <p:sp>
        <p:nvSpPr>
          <p:cNvPr id="7" name="Slide Number Placeholder 6"/>
          <p:cNvSpPr>
            <a:spLocks noGrp="1"/>
          </p:cNvSpPr>
          <p:nvPr>
            <p:ph type="sldNum" sz="quarter" idx="4"/>
          </p:nvPr>
        </p:nvSpPr>
        <p:spPr/>
        <p:txBody>
          <a:bodyPr/>
          <a:lstStyle/>
          <a:p>
            <a:fld id="{8F2EA0CE-365C-488B-82B5-27FC2996DD92}" type="slidenum">
              <a:rPr lang="en-IE" sz="1000" smtClean="0"/>
              <a:pPr/>
              <a:t>22</a:t>
            </a:fld>
            <a:endParaRPr lang="en-IE" sz="1000" dirty="0"/>
          </a:p>
        </p:txBody>
      </p:sp>
      <p:grpSp>
        <p:nvGrpSpPr>
          <p:cNvPr id="12" name="Group 11"/>
          <p:cNvGrpSpPr/>
          <p:nvPr/>
        </p:nvGrpSpPr>
        <p:grpSpPr>
          <a:xfrm>
            <a:off x="3969374" y="1312753"/>
            <a:ext cx="4100852" cy="4100852"/>
            <a:chOff x="4210048" y="1728449"/>
            <a:chExt cx="4100852" cy="4100852"/>
          </a:xfrm>
        </p:grpSpPr>
        <p:sp>
          <p:nvSpPr>
            <p:cNvPr id="13" name="Oval 12"/>
            <p:cNvSpPr/>
            <p:nvPr/>
          </p:nvSpPr>
          <p:spPr>
            <a:xfrm>
              <a:off x="4210048" y="1728449"/>
              <a:ext cx="4100852" cy="410085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1648" y="1926034"/>
              <a:ext cx="3763870" cy="3574041"/>
            </a:xfrm>
            <a:prstGeom prst="rect">
              <a:avLst/>
            </a:prstGeom>
          </p:spPr>
        </p:pic>
      </p:grpSp>
    </p:spTree>
    <p:extLst>
      <p:ext uri="{BB962C8B-B14F-4D97-AF65-F5344CB8AC3E}">
        <p14:creationId xmlns:p14="http://schemas.microsoft.com/office/powerpoint/2010/main" val="1573135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74582" y="5639870"/>
            <a:ext cx="4006465" cy="1015663"/>
          </a:xfrm>
          <a:prstGeom prst="rect">
            <a:avLst/>
          </a:prstGeom>
          <a:noFill/>
        </p:spPr>
        <p:txBody>
          <a:bodyPr wrap="square" lIns="0" tIns="0" rtlCol="0">
            <a:spAutoFit/>
          </a:bodyPr>
          <a:lstStyle/>
          <a:p>
            <a:r>
              <a:rPr lang="en-IE" sz="900" dirty="0"/>
              <a:t>This document is for general guidance only and should not be regarded as a substitute for professional advice. Such advice should always be taken before acting on any of the matters discussed.</a:t>
            </a:r>
          </a:p>
          <a:p>
            <a:endParaRPr lang="en-IE" sz="900" dirty="0"/>
          </a:p>
          <a:p>
            <a:r>
              <a:rPr lang="en-IE" sz="900" dirty="0"/>
              <a:t>© McCann FitzGerald, 2021</a:t>
            </a:r>
          </a:p>
          <a:p>
            <a:endParaRPr lang="en-US" dirty="0"/>
          </a:p>
        </p:txBody>
      </p:sp>
    </p:spTree>
    <p:extLst>
      <p:ext uri="{BB962C8B-B14F-4D97-AF65-F5344CB8AC3E}">
        <p14:creationId xmlns:p14="http://schemas.microsoft.com/office/powerpoint/2010/main" val="2235570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49" y="1346946"/>
            <a:ext cx="7442073" cy="4556885"/>
          </a:xfrm>
        </p:spPr>
        <p:txBody>
          <a:bodyPr/>
          <a:lstStyle/>
          <a:p>
            <a:r>
              <a:rPr lang="en-IE" dirty="0"/>
              <a:t>Contractual promise by one party to another to pay money on the occurrence of a specified event.</a:t>
            </a:r>
          </a:p>
          <a:p>
            <a:r>
              <a:rPr lang="en-IE" dirty="0"/>
              <a:t>Allocates risk in a similar way to a warranty or a guarantee.</a:t>
            </a:r>
          </a:p>
          <a:p>
            <a:r>
              <a:rPr lang="en-IE" dirty="0"/>
              <a:t>Primary obligation - isn’t dependent on a fault based breach of contract.  </a:t>
            </a:r>
          </a:p>
          <a:p>
            <a:r>
              <a:rPr lang="en-IE" dirty="0"/>
              <a:t>Triggered on the occurrence of the specified event irrespective of any fault on the part of the party giving the indemnity.</a:t>
            </a:r>
          </a:p>
          <a:p>
            <a:endParaRPr lang="en-IE" dirty="0"/>
          </a:p>
          <a:p>
            <a:endParaRPr lang="en-GB" i="1" dirty="0"/>
          </a:p>
          <a:p>
            <a:endParaRPr lang="en-GB" i="1" dirty="0"/>
          </a:p>
          <a:p>
            <a:endParaRPr lang="en-IE" i="1"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2</a:t>
            </a:fld>
            <a:endParaRPr lang="en-IE" dirty="0"/>
          </a:p>
        </p:txBody>
      </p:sp>
      <p:sp>
        <p:nvSpPr>
          <p:cNvPr id="5" name="Title 4"/>
          <p:cNvSpPr>
            <a:spLocks noGrp="1"/>
          </p:cNvSpPr>
          <p:nvPr>
            <p:ph type="title"/>
          </p:nvPr>
        </p:nvSpPr>
        <p:spPr/>
        <p:txBody>
          <a:bodyPr/>
          <a:lstStyle/>
          <a:p>
            <a:r>
              <a:rPr lang="en-IE" dirty="0"/>
              <a:t>What is an Indemnity?</a:t>
            </a:r>
            <a:br>
              <a:rPr lang="en-IE" dirty="0"/>
            </a:br>
            <a:endParaRPr lang="en-IE" i="1" dirty="0"/>
          </a:p>
        </p:txBody>
      </p:sp>
    </p:spTree>
    <p:extLst>
      <p:ext uri="{BB962C8B-B14F-4D97-AF65-F5344CB8AC3E}">
        <p14:creationId xmlns:p14="http://schemas.microsoft.com/office/powerpoint/2010/main" val="2820631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49" y="1346946"/>
            <a:ext cx="7442073" cy="4556885"/>
          </a:xfrm>
        </p:spPr>
        <p:txBody>
          <a:bodyPr/>
          <a:lstStyle/>
          <a:p>
            <a:r>
              <a:rPr lang="en-IE" dirty="0"/>
              <a:t>Construction Contracts</a:t>
            </a:r>
          </a:p>
          <a:p>
            <a:pPr lvl="0"/>
            <a:r>
              <a:rPr lang="en-IE" dirty="0"/>
              <a:t>A contractor will typically indemnify an employer with respect to:</a:t>
            </a:r>
          </a:p>
          <a:p>
            <a:pPr lvl="1"/>
            <a:r>
              <a:rPr lang="en-IE" dirty="0"/>
              <a:t>Loss of or damage to property;</a:t>
            </a:r>
          </a:p>
          <a:p>
            <a:pPr lvl="1"/>
            <a:r>
              <a:rPr lang="en-IE" dirty="0"/>
              <a:t>Death, personal injury, damage to third party property;</a:t>
            </a:r>
          </a:p>
          <a:p>
            <a:pPr lvl="1"/>
            <a:r>
              <a:rPr lang="en-IE" dirty="0"/>
              <a:t>Breach in intellectual property rights (if design and build).</a:t>
            </a:r>
          </a:p>
          <a:p>
            <a:endParaRPr lang="en-IE" dirty="0"/>
          </a:p>
          <a:p>
            <a:endParaRPr lang="en-GB" i="1" dirty="0"/>
          </a:p>
          <a:p>
            <a:endParaRPr lang="en-GB" i="1" dirty="0"/>
          </a:p>
          <a:p>
            <a:endParaRPr lang="en-IE" i="1"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3</a:t>
            </a:fld>
            <a:endParaRPr lang="en-IE" dirty="0"/>
          </a:p>
        </p:txBody>
      </p:sp>
      <p:sp>
        <p:nvSpPr>
          <p:cNvPr id="5" name="Title 4"/>
          <p:cNvSpPr>
            <a:spLocks noGrp="1"/>
          </p:cNvSpPr>
          <p:nvPr>
            <p:ph type="title"/>
          </p:nvPr>
        </p:nvSpPr>
        <p:spPr/>
        <p:txBody>
          <a:bodyPr/>
          <a:lstStyle/>
          <a:p>
            <a:r>
              <a:rPr lang="en-IE" dirty="0"/>
              <a:t>Indemnities in a Construction Context</a:t>
            </a:r>
            <a:br>
              <a:rPr lang="en-IE" dirty="0"/>
            </a:br>
            <a:endParaRPr lang="en-IE" i="1" dirty="0"/>
          </a:p>
        </p:txBody>
      </p:sp>
    </p:spTree>
    <p:extLst>
      <p:ext uri="{BB962C8B-B14F-4D97-AF65-F5344CB8AC3E}">
        <p14:creationId xmlns:p14="http://schemas.microsoft.com/office/powerpoint/2010/main" val="540922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49" y="1346946"/>
            <a:ext cx="7442073" cy="4556885"/>
          </a:xfrm>
        </p:spPr>
        <p:txBody>
          <a:bodyPr/>
          <a:lstStyle/>
          <a:p>
            <a:r>
              <a:rPr lang="en-IE" dirty="0"/>
              <a:t>Licence for Works</a:t>
            </a:r>
          </a:p>
          <a:p>
            <a:pPr lvl="0"/>
            <a:r>
              <a:rPr lang="en-IE" dirty="0"/>
              <a:t>A tenant will typically indemnify a landlord with respect to fit-out works being constructed:</a:t>
            </a:r>
          </a:p>
          <a:p>
            <a:pPr lvl="1"/>
            <a:r>
              <a:rPr lang="en-IE" dirty="0"/>
              <a:t>Damage to the demised property;</a:t>
            </a:r>
          </a:p>
          <a:p>
            <a:pPr lvl="1"/>
            <a:r>
              <a:rPr lang="en-IE" dirty="0"/>
              <a:t>Breach of planning or other consents required for the fit-out works;</a:t>
            </a:r>
          </a:p>
          <a:p>
            <a:pPr lvl="1"/>
            <a:r>
              <a:rPr lang="en-IE" dirty="0"/>
              <a:t>Death, personal injury, damage to third party property.</a:t>
            </a:r>
          </a:p>
          <a:p>
            <a:endParaRPr lang="en-IE" dirty="0"/>
          </a:p>
          <a:p>
            <a:endParaRPr lang="en-GB" i="1" dirty="0"/>
          </a:p>
          <a:p>
            <a:endParaRPr lang="en-GB" i="1" dirty="0"/>
          </a:p>
          <a:p>
            <a:endParaRPr lang="en-IE" i="1"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4</a:t>
            </a:fld>
            <a:endParaRPr lang="en-IE" dirty="0"/>
          </a:p>
        </p:txBody>
      </p:sp>
      <p:sp>
        <p:nvSpPr>
          <p:cNvPr id="5" name="Title 4"/>
          <p:cNvSpPr>
            <a:spLocks noGrp="1"/>
          </p:cNvSpPr>
          <p:nvPr>
            <p:ph type="title"/>
          </p:nvPr>
        </p:nvSpPr>
        <p:spPr/>
        <p:txBody>
          <a:bodyPr>
            <a:normAutofit/>
          </a:bodyPr>
          <a:lstStyle/>
          <a:p>
            <a:r>
              <a:rPr lang="en-IE" dirty="0"/>
              <a:t>Indemnities in a Construction Context (cont.)</a:t>
            </a:r>
            <a:br>
              <a:rPr lang="en-IE" dirty="0"/>
            </a:br>
            <a:endParaRPr lang="en-IE" i="1" dirty="0"/>
          </a:p>
        </p:txBody>
      </p:sp>
    </p:spTree>
    <p:extLst>
      <p:ext uri="{BB962C8B-B14F-4D97-AF65-F5344CB8AC3E}">
        <p14:creationId xmlns:p14="http://schemas.microsoft.com/office/powerpoint/2010/main" val="4268880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49" y="1346946"/>
            <a:ext cx="7442073" cy="4556885"/>
          </a:xfrm>
        </p:spPr>
        <p:txBody>
          <a:bodyPr/>
          <a:lstStyle/>
          <a:p>
            <a:r>
              <a:rPr lang="en-IE" dirty="0"/>
              <a:t>All losses howsoever incurred; or</a:t>
            </a:r>
          </a:p>
          <a:p>
            <a:endParaRPr lang="en-IE" dirty="0"/>
          </a:p>
          <a:p>
            <a:pPr lvl="0"/>
            <a:r>
              <a:rPr lang="en-IE" dirty="0"/>
              <a:t>Limited by the usual requirements of remoteness, foreseeability or reasonableness?</a:t>
            </a:r>
          </a:p>
          <a:p>
            <a:pPr marL="0" indent="0">
              <a:buNone/>
            </a:pPr>
            <a:endParaRPr lang="en-IE" dirty="0"/>
          </a:p>
          <a:p>
            <a:r>
              <a:rPr lang="en-GB" dirty="0"/>
              <a:t>Apply the rules of interpretation to the express wording of the indemnity clause to determine the extent of the indemnity.</a:t>
            </a:r>
          </a:p>
          <a:p>
            <a:endParaRPr lang="en-GB" i="1" dirty="0"/>
          </a:p>
          <a:p>
            <a:endParaRPr lang="en-IE" i="1"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5</a:t>
            </a:fld>
            <a:endParaRPr lang="en-IE" dirty="0"/>
          </a:p>
        </p:txBody>
      </p:sp>
      <p:sp>
        <p:nvSpPr>
          <p:cNvPr id="5" name="Title 4"/>
          <p:cNvSpPr>
            <a:spLocks noGrp="1"/>
          </p:cNvSpPr>
          <p:nvPr>
            <p:ph type="title"/>
          </p:nvPr>
        </p:nvSpPr>
        <p:spPr/>
        <p:txBody>
          <a:bodyPr>
            <a:normAutofit/>
          </a:bodyPr>
          <a:lstStyle/>
          <a:p>
            <a:r>
              <a:rPr lang="en-IE" dirty="0"/>
              <a:t>What losses does an indemnity cover?</a:t>
            </a:r>
            <a:br>
              <a:rPr lang="en-IE" dirty="0"/>
            </a:br>
            <a:endParaRPr lang="en-IE" i="1" dirty="0"/>
          </a:p>
        </p:txBody>
      </p:sp>
    </p:spTree>
    <p:extLst>
      <p:ext uri="{BB962C8B-B14F-4D97-AF65-F5344CB8AC3E}">
        <p14:creationId xmlns:p14="http://schemas.microsoft.com/office/powerpoint/2010/main" val="131930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48" y="1378182"/>
            <a:ext cx="7442073" cy="4351338"/>
          </a:xfrm>
        </p:spPr>
        <p:txBody>
          <a:bodyPr/>
          <a:lstStyle/>
          <a:p>
            <a:pPr marL="0" indent="0" algn="ctr">
              <a:buNone/>
            </a:pPr>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6</a:t>
            </a:fld>
            <a:endParaRPr lang="en-IE" dirty="0"/>
          </a:p>
        </p:txBody>
      </p:sp>
      <p:sp>
        <p:nvSpPr>
          <p:cNvPr id="4" name="Footer Placeholder 3"/>
          <p:cNvSpPr>
            <a:spLocks noGrp="1"/>
          </p:cNvSpPr>
          <p:nvPr>
            <p:ph type="ftr" sz="quarter" idx="10"/>
          </p:nvPr>
        </p:nvSpPr>
        <p:spPr/>
        <p:txBody>
          <a:bodyPr/>
          <a:lstStyle/>
          <a:p>
            <a:r>
              <a:rPr lang="en-US" dirty="0"/>
              <a:t>27 September 2022 | Interpreting Indemnity Clauses</a:t>
            </a:r>
            <a:endParaRPr lang="en-IE" dirty="0"/>
          </a:p>
        </p:txBody>
      </p:sp>
      <p:sp>
        <p:nvSpPr>
          <p:cNvPr id="5" name="Title 4"/>
          <p:cNvSpPr>
            <a:spLocks noGrp="1"/>
          </p:cNvSpPr>
          <p:nvPr>
            <p:ph type="title"/>
          </p:nvPr>
        </p:nvSpPr>
        <p:spPr/>
        <p:txBody>
          <a:bodyPr>
            <a:normAutofit/>
          </a:bodyPr>
          <a:lstStyle/>
          <a:p>
            <a:r>
              <a:rPr lang="en-IE" dirty="0"/>
              <a:t>Approaches to Interpretation – UK Position</a:t>
            </a:r>
            <a:br>
              <a:rPr lang="en-IE" dirty="0"/>
            </a:br>
            <a:endParaRPr lang="en-IE" dirty="0"/>
          </a:p>
        </p:txBody>
      </p:sp>
      <p:graphicFrame>
        <p:nvGraphicFramePr>
          <p:cNvPr id="6" name="Diagram 5"/>
          <p:cNvGraphicFramePr/>
          <p:nvPr>
            <p:extLst>
              <p:ext uri="{D42A27DB-BD31-4B8C-83A1-F6EECF244321}">
                <p14:modId xmlns:p14="http://schemas.microsoft.com/office/powerpoint/2010/main" val="3513649560"/>
              </p:ext>
            </p:extLst>
          </p:nvPr>
        </p:nvGraphicFramePr>
        <p:xfrm>
          <a:off x="1327415" y="1445981"/>
          <a:ext cx="6234545" cy="4215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1066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67550"/>
            <a:ext cx="7442073" cy="803441"/>
          </a:xfrm>
        </p:spPr>
        <p:txBody>
          <a:bodyPr>
            <a:normAutofit/>
          </a:bodyPr>
          <a:lstStyle/>
          <a:p>
            <a:r>
              <a:rPr lang="en-IE" dirty="0"/>
              <a:t>UK </a:t>
            </a:r>
            <a:r>
              <a:rPr lang="en-IE" dirty="0" err="1"/>
              <a:t>Caselaw</a:t>
            </a:r>
            <a:r>
              <a:rPr lang="en-IE" dirty="0"/>
              <a:t> </a:t>
            </a:r>
            <a:br>
              <a:rPr lang="en-IE" sz="2800" dirty="0"/>
            </a:br>
            <a:endParaRPr lang="en-IE" sz="2000" dirty="0"/>
          </a:p>
        </p:txBody>
      </p:sp>
      <p:sp>
        <p:nvSpPr>
          <p:cNvPr id="18" name="Footer Placeholder 17"/>
          <p:cNvSpPr>
            <a:spLocks noGrp="1"/>
          </p:cNvSpPr>
          <p:nvPr>
            <p:ph type="ftr" sz="quarter" idx="10"/>
          </p:nvPr>
        </p:nvSpPr>
        <p:spPr/>
        <p:txBody>
          <a:bodyPr/>
          <a:lstStyle/>
          <a:p>
            <a:r>
              <a:rPr lang="en-US" sz="1000" dirty="0"/>
              <a:t>30 September 2021 | Adjudication under the Consumer Contracts Act 2013</a:t>
            </a:r>
            <a:endParaRPr lang="en-IE" sz="1000" dirty="0"/>
          </a:p>
        </p:txBody>
      </p:sp>
      <p:sp>
        <p:nvSpPr>
          <p:cNvPr id="19" name="Slide Number Placeholder 18"/>
          <p:cNvSpPr>
            <a:spLocks noGrp="1"/>
          </p:cNvSpPr>
          <p:nvPr>
            <p:ph type="sldNum" sz="quarter" idx="4"/>
          </p:nvPr>
        </p:nvSpPr>
        <p:spPr/>
        <p:txBody>
          <a:bodyPr/>
          <a:lstStyle/>
          <a:p>
            <a:fld id="{8F2EA0CE-365C-488B-82B5-27FC2996DD92}" type="slidenum">
              <a:rPr lang="en-IE" sz="1000" smtClean="0"/>
              <a:pPr/>
              <a:t>7</a:t>
            </a:fld>
            <a:endParaRPr lang="en-IE" sz="1000" dirty="0"/>
          </a:p>
        </p:txBody>
      </p:sp>
      <p:sp>
        <p:nvSpPr>
          <p:cNvPr id="3" name="Content Placeholder 2"/>
          <p:cNvSpPr>
            <a:spLocks noGrp="1"/>
          </p:cNvSpPr>
          <p:nvPr>
            <p:ph idx="1"/>
          </p:nvPr>
        </p:nvSpPr>
        <p:spPr>
          <a:xfrm>
            <a:off x="628650" y="1360936"/>
            <a:ext cx="7442073" cy="4995415"/>
          </a:xfrm>
        </p:spPr>
        <p:txBody>
          <a:bodyPr>
            <a:normAutofit fontScale="77500" lnSpcReduction="20000"/>
          </a:bodyPr>
          <a:lstStyle/>
          <a:p>
            <a:pPr marL="0" indent="0">
              <a:buNone/>
            </a:pPr>
            <a:r>
              <a:rPr lang="en-GB" sz="2600" b="1" dirty="0">
                <a:latin typeface="Georgia" panose="02040502050405020303" pitchFamily="18" charset="0"/>
              </a:rPr>
              <a:t>Investors Compensation Scheme v. West Bromwich Building Society [1997] </a:t>
            </a:r>
            <a:r>
              <a:rPr lang="en-GB" sz="2600" b="1" dirty="0" err="1">
                <a:latin typeface="Georgia" panose="02040502050405020303" pitchFamily="18" charset="0"/>
              </a:rPr>
              <a:t>UKHL</a:t>
            </a:r>
            <a:r>
              <a:rPr lang="en-GB" sz="2600" b="1" dirty="0">
                <a:latin typeface="Georgia" panose="02040502050405020303" pitchFamily="18" charset="0"/>
              </a:rPr>
              <a:t> 28</a:t>
            </a:r>
          </a:p>
          <a:p>
            <a:r>
              <a:rPr lang="en-GB" sz="2600" dirty="0"/>
              <a:t>Assignment of claims by investors against West Bromwich to ICS</a:t>
            </a:r>
          </a:p>
          <a:p>
            <a:r>
              <a:rPr lang="en-GB" sz="2600" dirty="0"/>
              <a:t>Section 3(b) of the assignment excluded from the terms of the assignment: </a:t>
            </a:r>
          </a:p>
          <a:p>
            <a:pPr lvl="1"/>
            <a:r>
              <a:rPr lang="en-GB" sz="2600" dirty="0"/>
              <a:t>“</a:t>
            </a:r>
            <a:r>
              <a:rPr lang="en-GB" sz="2600" i="1" dirty="0"/>
              <a:t>any claim (whether sounding in rescission for undue influence or otherwise)” </a:t>
            </a:r>
          </a:p>
          <a:p>
            <a:r>
              <a:rPr lang="en-GB" sz="2600" dirty="0"/>
              <a:t>Held: Only claims sounding in rescission were excluded from the assignment. </a:t>
            </a:r>
          </a:p>
          <a:p>
            <a:r>
              <a:rPr lang="en-GB" sz="2600" dirty="0"/>
              <a:t>This decision effectively gave an interpretation which involved shifting the brackets and wording to say: </a:t>
            </a:r>
          </a:p>
          <a:p>
            <a:pPr lvl="1"/>
            <a:r>
              <a:rPr lang="en-GB" sz="2600" dirty="0"/>
              <a:t>‘</a:t>
            </a:r>
            <a:r>
              <a:rPr lang="en-GB" sz="2600" i="1" dirty="0"/>
              <a:t>any claim sounding in rescission (whether for undue influence or otherwise)</a:t>
            </a:r>
            <a:r>
              <a:rPr lang="en-GB" sz="2600" dirty="0"/>
              <a:t>’</a:t>
            </a:r>
            <a:endParaRPr lang="en-GB" sz="2600" b="1" dirty="0">
              <a:latin typeface="+mn-lt"/>
            </a:endParaRPr>
          </a:p>
          <a:p>
            <a:endParaRPr lang="en-GB" b="1" dirty="0">
              <a:latin typeface="+mn-lt"/>
            </a:endParaRPr>
          </a:p>
          <a:p>
            <a:endParaRPr lang="en-IE" b="1" dirty="0"/>
          </a:p>
        </p:txBody>
      </p:sp>
    </p:spTree>
    <p:extLst>
      <p:ext uri="{BB962C8B-B14F-4D97-AF65-F5344CB8AC3E}">
        <p14:creationId xmlns:p14="http://schemas.microsoft.com/office/powerpoint/2010/main" val="151136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81668"/>
            <a:ext cx="7442073" cy="4695295"/>
          </a:xfrm>
        </p:spPr>
        <p:txBody>
          <a:bodyPr>
            <a:normAutofit lnSpcReduction="10000"/>
          </a:bodyPr>
          <a:lstStyle/>
          <a:p>
            <a:pPr marL="0" indent="0">
              <a:buNone/>
            </a:pPr>
            <a:r>
              <a:rPr lang="en-GB" b="1" dirty="0">
                <a:latin typeface="Georgia" panose="02040502050405020303" pitchFamily="18" charset="0"/>
              </a:rPr>
              <a:t>Investors Compensation Scheme v. West Bromwich Building Society [1997] </a:t>
            </a:r>
            <a:r>
              <a:rPr lang="en-GB" b="1" dirty="0" err="1">
                <a:latin typeface="Georgia" panose="02040502050405020303" pitchFamily="18" charset="0"/>
              </a:rPr>
              <a:t>UKHL</a:t>
            </a:r>
            <a:r>
              <a:rPr lang="en-GB" b="1" dirty="0">
                <a:latin typeface="Georgia" panose="02040502050405020303" pitchFamily="18" charset="0"/>
              </a:rPr>
              <a:t> 28</a:t>
            </a:r>
          </a:p>
          <a:p>
            <a:pPr marL="0" indent="0">
              <a:buNone/>
            </a:pPr>
            <a:r>
              <a:rPr lang="en-GB" dirty="0"/>
              <a:t>Lord Hoffman set out five principles of contractual interpretation </a:t>
            </a:r>
          </a:p>
          <a:p>
            <a:pPr marL="457200" indent="-457200">
              <a:buAutoNum type="arabicPeriod"/>
            </a:pPr>
            <a:r>
              <a:rPr lang="en-GB" sz="1800" dirty="0"/>
              <a:t>Contextual approach to interpretation</a:t>
            </a:r>
          </a:p>
          <a:p>
            <a:pPr marL="360363" lvl="1" indent="0">
              <a:buNone/>
            </a:pPr>
            <a:r>
              <a:rPr lang="en-GB" sz="1800" dirty="0"/>
              <a:t>Interpretation is the ascertainment of the meaning of the document to the reasonable person having all the background knowledge which would be reasonably available to the parties in the circumstances</a:t>
            </a:r>
          </a:p>
          <a:p>
            <a:pPr marL="457200" indent="-457200">
              <a:buFont typeface="+mj-lt"/>
              <a:buAutoNum type="arabicPeriod"/>
            </a:pPr>
            <a:r>
              <a:rPr lang="en-GB" sz="1800" dirty="0"/>
              <a:t>‘Matrix of fact’ </a:t>
            </a:r>
          </a:p>
          <a:p>
            <a:pPr marL="360363" lvl="1" indent="0">
              <a:buNone/>
            </a:pPr>
            <a:r>
              <a:rPr lang="en-GB" sz="1800" dirty="0"/>
              <a:t>Includes “</a:t>
            </a:r>
            <a:r>
              <a:rPr lang="en-GB" sz="1800" i="1" dirty="0"/>
              <a:t>absolutely anything which would have affected the way in which the language of the document would have been understood by a reasonable man</a:t>
            </a:r>
            <a:r>
              <a:rPr lang="en-GB" sz="1800" dirty="0"/>
              <a:t>”.</a:t>
            </a:r>
          </a:p>
          <a:p>
            <a:endParaRPr lang="en-IE" dirty="0"/>
          </a:p>
        </p:txBody>
      </p:sp>
      <p:sp>
        <p:nvSpPr>
          <p:cNvPr id="3" name="Slide Number Placeholder 2"/>
          <p:cNvSpPr>
            <a:spLocks noGrp="1"/>
          </p:cNvSpPr>
          <p:nvPr>
            <p:ph type="sldNum" sz="quarter" idx="4"/>
          </p:nvPr>
        </p:nvSpPr>
        <p:spPr/>
        <p:txBody>
          <a:bodyPr/>
          <a:lstStyle/>
          <a:p>
            <a:fld id="{8F2EA0CE-365C-488B-82B5-27FC2996DD92}" type="slidenum">
              <a:rPr lang="en-IE" smtClean="0"/>
              <a:pPr/>
              <a:t>8</a:t>
            </a:fld>
            <a:endParaRPr lang="en-IE" dirty="0"/>
          </a:p>
        </p:txBody>
      </p:sp>
      <p:sp>
        <p:nvSpPr>
          <p:cNvPr id="4" name="Footer Placeholder 3"/>
          <p:cNvSpPr>
            <a:spLocks noGrp="1"/>
          </p:cNvSpPr>
          <p:nvPr>
            <p:ph type="ftr" sz="quarter" idx="10"/>
          </p:nvPr>
        </p:nvSpPr>
        <p:spPr/>
        <p:txBody>
          <a:bodyPr/>
          <a:lstStyle/>
          <a:p>
            <a:r>
              <a:rPr lang="en-US"/>
              <a:t>DD Month 2021 | Title of Presentation</a:t>
            </a:r>
            <a:endParaRPr lang="en-IE" dirty="0"/>
          </a:p>
        </p:txBody>
      </p:sp>
      <p:sp>
        <p:nvSpPr>
          <p:cNvPr id="5" name="Title 4"/>
          <p:cNvSpPr>
            <a:spLocks noGrp="1"/>
          </p:cNvSpPr>
          <p:nvPr>
            <p:ph type="title"/>
          </p:nvPr>
        </p:nvSpPr>
        <p:spPr/>
        <p:txBody>
          <a:bodyPr/>
          <a:lstStyle/>
          <a:p>
            <a:r>
              <a:rPr lang="en-IE" dirty="0"/>
              <a:t>UK </a:t>
            </a:r>
            <a:r>
              <a:rPr lang="en-IE" dirty="0" err="1"/>
              <a:t>Caselaw</a:t>
            </a:r>
            <a:endParaRPr lang="en-IE" dirty="0"/>
          </a:p>
        </p:txBody>
      </p:sp>
    </p:spTree>
    <p:extLst>
      <p:ext uri="{BB962C8B-B14F-4D97-AF65-F5344CB8AC3E}">
        <p14:creationId xmlns:p14="http://schemas.microsoft.com/office/powerpoint/2010/main" val="3681269005"/>
      </p:ext>
    </p:extLst>
  </p:cSld>
  <p:clrMapOvr>
    <a:masterClrMapping/>
  </p:clrMapOvr>
</p:sld>
</file>

<file path=ppt/theme/theme1.xml><?xml version="1.0" encoding="utf-8"?>
<a:theme xmlns:a="http://schemas.openxmlformats.org/drawingml/2006/main" name="MCFG_Presentation_Blank_template 16-9 5 July 2017">
  <a:themeElements>
    <a:clrScheme name="MCFG_01">
      <a:dk1>
        <a:srgbClr val="2A1D72"/>
      </a:dk1>
      <a:lt1>
        <a:srgbClr val="FFFFFF"/>
      </a:lt1>
      <a:dk2>
        <a:srgbClr val="2A1D72"/>
      </a:dk2>
      <a:lt2>
        <a:srgbClr val="E6E6E6"/>
      </a:lt2>
      <a:accent1>
        <a:srgbClr val="00A6DA"/>
      </a:accent1>
      <a:accent2>
        <a:srgbClr val="94A300"/>
      </a:accent2>
      <a:accent3>
        <a:srgbClr val="D8A800"/>
      </a:accent3>
      <a:accent4>
        <a:srgbClr val="E54100"/>
      </a:accent4>
      <a:accent5>
        <a:srgbClr val="AE1428"/>
      </a:accent5>
      <a:accent6>
        <a:srgbClr val="491765"/>
      </a:accent6>
      <a:hlink>
        <a:srgbClr val="0A86A9"/>
      </a:hlink>
      <a:folHlink>
        <a:srgbClr val="006888"/>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F General template-4x3 format -Narrow.pptx" id="{716A5DD7-BC4F-497B-ACC4-32E2459C5ACD}" vid="{63DFFEE4-DA86-4DAB-8CBD-811FC3F477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1 6 " ? > < p r o p e r t i e s   x m l n s = " h t t p : / / w w w . i m a n a g e . c o m / w o r k / x m l s c h e m a " >  
     < d o c u m e n t i d > L I V E ! 4 7 2 8 8 0 3 4 . 1 < / d o c u m e n t i d >  
     < s e n d e r i d > S A X C < / s e n d e r i d >  
     < s e n d e r e m a i l > S E A N . C A R R @ M C C A N N F I T Z G E R A L D . C O M < / s e n d e r e m a i l >  
     < l a s t m o d i f i e d > 2 0 2 2 - 0 9 - 2 6 T 1 4 : 3 7 : 2 5 . 0 0 0 0 0 0 0 + 0 1 : 0 0 < / l a s t m o d i f i e d >  
     < d a t a b a s e > L I V E < / d a t a b a s e >  
 < / 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4E321B7F1D1E446A89FB56B030C5A08" ma:contentTypeVersion="13" ma:contentTypeDescription="Create a new document." ma:contentTypeScope="" ma:versionID="a867e3d1009d3bcf81ee6885e5a4d3f2">
  <xsd:schema xmlns:xsd="http://www.w3.org/2001/XMLSchema" xmlns:xs="http://www.w3.org/2001/XMLSchema" xmlns:p="http://schemas.microsoft.com/office/2006/metadata/properties" xmlns:ns2="5ccaddf0-1fc7-4f23-9080-507e1c24dcde" xmlns:ns3="8bff9593-8fbd-44a0-9a77-8e234fc9ba36" targetNamespace="http://schemas.microsoft.com/office/2006/metadata/properties" ma:root="true" ma:fieldsID="ce80f910edd30ae6db2add7cd77b362a" ns2:_="" ns3:_="">
    <xsd:import namespace="5ccaddf0-1fc7-4f23-9080-507e1c24dcde"/>
    <xsd:import namespace="8bff9593-8fbd-44a0-9a77-8e234fc9ba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caddf0-1fc7-4f23-9080-507e1c24dc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511f951-4a13-4c85-aa91-f91265b9b2be"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ff9593-8fbd-44a0-9a77-8e234fc9ba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ee076f2-8d20-4af1-ab23-ffb8cd9f7595}" ma:internalName="TaxCatchAll" ma:showField="CatchAllData" ma:web="8bff9593-8fbd-44a0-9a77-8e234fc9b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5ccaddf0-1fc7-4f23-9080-507e1c24dcde">
      <Terms xmlns="http://schemas.microsoft.com/office/infopath/2007/PartnerControls"/>
    </lcf76f155ced4ddcb4097134ff3c332f>
    <TaxCatchAll xmlns="8bff9593-8fbd-44a0-9a77-8e234fc9ba36" xsi:nil="true"/>
  </documentManagement>
</p:properties>
</file>

<file path=customXml/itemProps1.xml><?xml version="1.0" encoding="utf-8"?>
<ds:datastoreItem xmlns:ds="http://schemas.openxmlformats.org/officeDocument/2006/customXml" ds:itemID="{22E214AF-6F14-4B0D-89E8-D5CCB56671A9}">
  <ds:schemaRefs>
    <ds:schemaRef ds:uri="http://www.imanage.com/work/xmlschema"/>
  </ds:schemaRefs>
</ds:datastoreItem>
</file>

<file path=customXml/itemProps2.xml><?xml version="1.0" encoding="utf-8"?>
<ds:datastoreItem xmlns:ds="http://schemas.openxmlformats.org/officeDocument/2006/customXml" ds:itemID="{F79A4BAA-739E-43D2-B5EA-A2AEA4DD50E6}"/>
</file>

<file path=customXml/itemProps3.xml><?xml version="1.0" encoding="utf-8"?>
<ds:datastoreItem xmlns:ds="http://schemas.openxmlformats.org/officeDocument/2006/customXml" ds:itemID="{4CC33B11-643D-4687-B158-A34852EE9E68}"/>
</file>

<file path=customXml/itemProps4.xml><?xml version="1.0" encoding="utf-8"?>
<ds:datastoreItem xmlns:ds="http://schemas.openxmlformats.org/officeDocument/2006/customXml" ds:itemID="{3A51FB1B-4F34-4745-AD8C-789526D63BA8}"/>
</file>

<file path=docProps/app.xml><?xml version="1.0" encoding="utf-8"?>
<Properties xmlns="http://schemas.openxmlformats.org/officeDocument/2006/extended-properties" xmlns:vt="http://schemas.openxmlformats.org/officeDocument/2006/docPropsVTypes">
  <Template>MF General Template</Template>
  <TotalTime>0</TotalTime>
  <Words>1861</Words>
  <Application>Microsoft Office PowerPoint</Application>
  <PresentationFormat>On-screen Show (4:3)</PresentationFormat>
  <Paragraphs>181</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Georgia</vt:lpstr>
      <vt:lpstr>Symbol</vt:lpstr>
      <vt:lpstr>MCFG_Presentation_Blank_template 16-9 5 July 2017</vt:lpstr>
      <vt:lpstr>Talking about Indemnities: How the Courts interpret indemnity clauses</vt:lpstr>
      <vt:lpstr>Introduction </vt:lpstr>
      <vt:lpstr>What is an Indemnity? </vt:lpstr>
      <vt:lpstr>Indemnities in a Construction Context </vt:lpstr>
      <vt:lpstr>Indemnities in a Construction Context (cont.) </vt:lpstr>
      <vt:lpstr>What losses does an indemnity cover? </vt:lpstr>
      <vt:lpstr>Approaches to Interpretation – UK Position </vt:lpstr>
      <vt:lpstr>UK Caselaw  </vt:lpstr>
      <vt:lpstr>UK Caselaw</vt:lpstr>
      <vt:lpstr>UK Caselaw</vt:lpstr>
      <vt:lpstr>UK Caselaw </vt:lpstr>
      <vt:lpstr>UK Caselaw</vt:lpstr>
      <vt:lpstr>UK Caselaw</vt:lpstr>
      <vt:lpstr>UK Caselaw</vt:lpstr>
      <vt:lpstr>Approaches to Interpretation  Literal vs Contextual </vt:lpstr>
      <vt:lpstr>Approaches to Interpretation – Irish Caselaw</vt:lpstr>
      <vt:lpstr>Irish Caselaw</vt:lpstr>
      <vt:lpstr>Irish Caselaw</vt:lpstr>
      <vt:lpstr>Irish Caselaw</vt:lpstr>
      <vt:lpstr>Practical Examples </vt:lpstr>
      <vt:lpstr>Practical Examples </vt:lpstr>
      <vt:lpstr>Limitation of Liability </vt:lpstr>
      <vt:lpstr>Questions? </vt:lpstr>
      <vt:lpstr>PowerPoint Presentation</vt:lpstr>
    </vt:vector>
  </TitlesOfParts>
  <Company>McCann FitzGerald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Talking about Adjudication: An insight into Adjudication provided for under the Consumer Contracts Act 2013. </dc:title>
  <dc:creator>Maguire, Ellen</dc:creator>
  <cp:lastModifiedBy>Victoria Sutton (White Paper)</cp:lastModifiedBy>
  <cp:revision>97</cp:revision>
  <dcterms:created xsi:type="dcterms:W3CDTF">2021-09-27T09:11:50Z</dcterms:created>
  <dcterms:modified xsi:type="dcterms:W3CDTF">2022-09-26T15:03:42Z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0x010100D4E321B7F1D1E446A89FB56B030C5A08</vt:lpwstr>
  </property>
</Properties>
</file>